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372" r:id="rId3"/>
    <p:sldId id="371" r:id="rId4"/>
    <p:sldId id="347" r:id="rId5"/>
    <p:sldId id="268" r:id="rId6"/>
    <p:sldId id="303" r:id="rId8"/>
    <p:sldId id="302" r:id="rId9"/>
    <p:sldId id="291" r:id="rId10"/>
    <p:sldId id="364" r:id="rId11"/>
    <p:sldId id="388" r:id="rId12"/>
    <p:sldId id="395" r:id="rId13"/>
    <p:sldId id="396" r:id="rId14"/>
    <p:sldId id="298" r:id="rId15"/>
    <p:sldId id="351" r:id="rId16"/>
    <p:sldId id="352" r:id="rId17"/>
    <p:sldId id="353" r:id="rId18"/>
    <p:sldId id="301" r:id="rId19"/>
    <p:sldId id="363" r:id="rId20"/>
  </p:sldIdLst>
  <p:sldSz cx="12192000" cy="6858000"/>
  <p:notesSz cx="6858000" cy="9144000"/>
  <p:embeddedFontLst>
    <p:embeddedFont>
      <p:font typeface="微软雅黑" panose="020B0503020204020204" charset="-122"/>
      <p:regular r:id="rId24"/>
    </p:embeddedFont>
    <p:embeddedFont>
      <p:font typeface="汉仪旗黑-85S" panose="00020600040101010101" pitchFamily="18" charset="-122"/>
      <p:bold r:id="rId25"/>
    </p:embeddedFont>
    <p:embeddedFont>
      <p:font typeface="方正粗黑宋简体" panose="02000000000000000000" charset="-122"/>
      <p:regular r:id="rId26"/>
    </p:embeddedFont>
    <p:embeddedFont>
      <p:font typeface="方正兰亭粗黑简体" panose="02000000000000000000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1B7"/>
    <a:srgbClr val="DCC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-8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B9E6B-3194-4CBC-B4C4-C59AA6C201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4" Type="http://schemas.openxmlformats.org/officeDocument/2006/relationships/tags" Target="../tags/tag32.xml"/><Relationship Id="rId33" Type="http://schemas.openxmlformats.org/officeDocument/2006/relationships/tags" Target="../tags/tag31.xml"/><Relationship Id="rId32" Type="http://schemas.openxmlformats.org/officeDocument/2006/relationships/tags" Target="../tags/tag30.xml"/><Relationship Id="rId31" Type="http://schemas.openxmlformats.org/officeDocument/2006/relationships/tags" Target="../tags/tag29.xml"/><Relationship Id="rId30" Type="http://schemas.openxmlformats.org/officeDocument/2006/relationships/tags" Target="../tags/tag28.xml"/><Relationship Id="rId3" Type="http://schemas.openxmlformats.org/officeDocument/2006/relationships/image" Target="../media/image1.png"/><Relationship Id="rId29" Type="http://schemas.openxmlformats.org/officeDocument/2006/relationships/tags" Target="../tags/tag27.xml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tags" Target="../tags/tag24.xml"/><Relationship Id="rId25" Type="http://schemas.openxmlformats.org/officeDocument/2006/relationships/tags" Target="../tags/tag23.xml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tags" Target="../tags/tag1.xml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1.png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1.png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160"/>
            <a:ext cx="12191715" cy="6857839"/>
          </a:xfrm>
          <a:prstGeom prst="rect">
            <a:avLst/>
          </a:prstGeom>
        </p:spPr>
      </p:pic>
      <p:sp>
        <p:nvSpPr>
          <p:cNvPr id="8" name="任意形状 46"/>
          <p:cNvSpPr/>
          <p:nvPr>
            <p:custDataLst>
              <p:tags r:id="rId4"/>
            </p:custDataLst>
          </p:nvPr>
        </p:nvSpPr>
        <p:spPr>
          <a:xfrm>
            <a:off x="1420944" y="1194777"/>
            <a:ext cx="9417722" cy="4159257"/>
          </a:xfrm>
          <a:custGeom>
            <a:avLst/>
            <a:gdLst>
              <a:gd name="connsiteX0" fmla="*/ 0 w 9417722"/>
              <a:gd name="connsiteY0" fmla="*/ 0 h 4159257"/>
              <a:gd name="connsiteX1" fmla="*/ 8369342 w 9417722"/>
              <a:gd name="connsiteY1" fmla="*/ 0 h 4159257"/>
              <a:gd name="connsiteX2" fmla="*/ 9417722 w 9417722"/>
              <a:gd name="connsiteY2" fmla="*/ 1139148 h 4159257"/>
              <a:gd name="connsiteX3" fmla="*/ 9417722 w 9417722"/>
              <a:gd name="connsiteY3" fmla="*/ 4159257 h 4159257"/>
              <a:gd name="connsiteX4" fmla="*/ 1240530 w 9417722"/>
              <a:gd name="connsiteY4" fmla="*/ 4159257 h 4159257"/>
              <a:gd name="connsiteX5" fmla="*/ 0 w 9417722"/>
              <a:gd name="connsiteY5" fmla="*/ 2811324 h 415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7722" h="4159257">
                <a:moveTo>
                  <a:pt x="0" y="0"/>
                </a:moveTo>
                <a:lnTo>
                  <a:pt x="8369342" y="0"/>
                </a:lnTo>
                <a:lnTo>
                  <a:pt x="9417722" y="1139148"/>
                </a:lnTo>
                <a:lnTo>
                  <a:pt x="9417722" y="4159257"/>
                </a:lnTo>
                <a:lnTo>
                  <a:pt x="1240530" y="4159257"/>
                </a:lnTo>
                <a:lnTo>
                  <a:pt x="0" y="2811324"/>
                </a:lnTo>
                <a:close/>
              </a:path>
            </a:pathLst>
          </a:custGeom>
          <a:solidFill>
            <a:schemeClr val="accent1">
              <a:alpha val="69804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平行四边形 19"/>
          <p:cNvSpPr/>
          <p:nvPr>
            <p:custDataLst>
              <p:tags r:id="rId5"/>
            </p:custDataLst>
          </p:nvPr>
        </p:nvSpPr>
        <p:spPr>
          <a:xfrm>
            <a:off x="515620" y="3155950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21" name="平行四边形 20"/>
          <p:cNvSpPr/>
          <p:nvPr>
            <p:custDataLst>
              <p:tags r:id="rId6"/>
            </p:custDataLst>
          </p:nvPr>
        </p:nvSpPr>
        <p:spPr>
          <a:xfrm>
            <a:off x="835660" y="3368675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22" name="平行四边形 21"/>
          <p:cNvSpPr/>
          <p:nvPr>
            <p:custDataLst>
              <p:tags r:id="rId7"/>
            </p:custDataLst>
          </p:nvPr>
        </p:nvSpPr>
        <p:spPr>
          <a:xfrm>
            <a:off x="164465" y="3582035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24" name="平行四边形 23"/>
          <p:cNvSpPr/>
          <p:nvPr>
            <p:custDataLst>
              <p:tags r:id="rId8"/>
            </p:custDataLst>
          </p:nvPr>
        </p:nvSpPr>
        <p:spPr>
          <a:xfrm rot="10800000">
            <a:off x="9599930" y="3571240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25" name="平行四边形 24"/>
          <p:cNvSpPr/>
          <p:nvPr>
            <p:custDataLst>
              <p:tags r:id="rId9"/>
            </p:custDataLst>
          </p:nvPr>
        </p:nvSpPr>
        <p:spPr>
          <a:xfrm rot="10800000">
            <a:off x="9279890" y="3357880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26" name="平行四边形 25"/>
          <p:cNvSpPr/>
          <p:nvPr>
            <p:custDataLst>
              <p:tags r:id="rId10"/>
            </p:custDataLst>
          </p:nvPr>
        </p:nvSpPr>
        <p:spPr>
          <a:xfrm rot="10800000">
            <a:off x="9951085" y="3145155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28" name="Oval 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52035" y="2256155"/>
            <a:ext cx="2493010" cy="2493010"/>
          </a:xfrm>
          <a:prstGeom prst="ellipse">
            <a:avLst/>
          </a:prstGeom>
          <a:noFill/>
          <a:ln w="3175" cap="flat">
            <a:solidFill>
              <a:srgbClr val="FFFFFF">
                <a:alpha val="34902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Oval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729480" y="2128520"/>
            <a:ext cx="2733040" cy="2747010"/>
          </a:xfrm>
          <a:prstGeom prst="ellipse">
            <a:avLst/>
          </a:prstGeom>
          <a:noFill/>
          <a:ln w="3175" cap="flat">
            <a:solidFill>
              <a:srgbClr val="FFFFFF">
                <a:alpha val="33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Oval 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87875" y="1991995"/>
            <a:ext cx="3015615" cy="3020695"/>
          </a:xfrm>
          <a:prstGeom prst="ellipse">
            <a:avLst/>
          </a:prstGeom>
          <a:noFill/>
          <a:ln w="3175" cap="flat">
            <a:solidFill>
              <a:srgbClr val="FFFFFF">
                <a:alpha val="31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Oval 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441825" y="1836420"/>
            <a:ext cx="3307715" cy="3326765"/>
          </a:xfrm>
          <a:prstGeom prst="ellipse">
            <a:avLst/>
          </a:prstGeom>
          <a:noFill/>
          <a:ln w="3175" cap="flat">
            <a:solidFill>
              <a:srgbClr val="FFFFFF">
                <a:alpha val="29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Oval 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272280" y="1671955"/>
            <a:ext cx="3647440" cy="3661410"/>
          </a:xfrm>
          <a:prstGeom prst="ellipse">
            <a:avLst/>
          </a:prstGeom>
          <a:noFill/>
          <a:ln w="3175" cap="flat">
            <a:solidFill>
              <a:srgbClr val="FFFFFF">
                <a:alpha val="27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Oval 1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88765" y="1492885"/>
            <a:ext cx="4014470" cy="4019550"/>
          </a:xfrm>
          <a:prstGeom prst="ellipse">
            <a:avLst/>
          </a:prstGeom>
          <a:noFill/>
          <a:ln w="3175" cap="flat">
            <a:solidFill>
              <a:srgbClr val="FFFFFF">
                <a:alpha val="25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Oval 1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90645" y="1285240"/>
            <a:ext cx="4410710" cy="4429125"/>
          </a:xfrm>
          <a:prstGeom prst="ellipse">
            <a:avLst/>
          </a:prstGeom>
          <a:noFill/>
          <a:ln w="3175" cap="flat">
            <a:solidFill>
              <a:srgbClr val="FFFFFF">
                <a:alpha val="23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Oval 12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669030" y="1068705"/>
            <a:ext cx="4858385" cy="4867910"/>
          </a:xfrm>
          <a:prstGeom prst="ellipse">
            <a:avLst/>
          </a:prstGeom>
          <a:noFill/>
          <a:ln w="3175" cap="flat">
            <a:solidFill>
              <a:srgbClr val="FFFFFF">
                <a:alpha val="21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Oval 13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423920" y="823595"/>
            <a:ext cx="5343525" cy="5353050"/>
          </a:xfrm>
          <a:prstGeom prst="ellipse">
            <a:avLst/>
          </a:prstGeom>
          <a:noFill/>
          <a:ln w="3175" cap="flat">
            <a:solidFill>
              <a:srgbClr val="FFFFFF">
                <a:alpha val="19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Oval 14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155315" y="554990"/>
            <a:ext cx="5880735" cy="5890260"/>
          </a:xfrm>
          <a:prstGeom prst="ellipse">
            <a:avLst/>
          </a:prstGeom>
          <a:noFill/>
          <a:ln w="3175" cap="flat">
            <a:solidFill>
              <a:srgbClr val="FFFFFF">
                <a:alpha val="17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Oval 1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863215" y="262890"/>
            <a:ext cx="6464935" cy="6478905"/>
          </a:xfrm>
          <a:prstGeom prst="ellipse">
            <a:avLst/>
          </a:prstGeom>
          <a:noFill/>
          <a:ln w="3175" cap="flat">
            <a:solidFill>
              <a:srgbClr val="FFFFFF">
                <a:alpha val="15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Oval 16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43175" y="-67310"/>
            <a:ext cx="7105650" cy="7134225"/>
          </a:xfrm>
          <a:prstGeom prst="ellipse">
            <a:avLst/>
          </a:prstGeom>
          <a:noFill/>
          <a:ln w="3175" cap="flat">
            <a:solidFill>
              <a:srgbClr val="FFFFFF">
                <a:alpha val="13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Oval 17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185035" y="-415925"/>
            <a:ext cx="7821930" cy="7836535"/>
          </a:xfrm>
          <a:prstGeom prst="ellipse">
            <a:avLst/>
          </a:prstGeom>
          <a:noFill/>
          <a:ln w="3175" cap="flat">
            <a:solidFill>
              <a:srgbClr val="FFFFFF">
                <a:alpha val="11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Oval 19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365250" y="-1245235"/>
            <a:ext cx="9462135" cy="9495155"/>
          </a:xfrm>
          <a:prstGeom prst="ellipse">
            <a:avLst/>
          </a:prstGeom>
          <a:noFill/>
          <a:ln w="3175" cap="flat">
            <a:solidFill>
              <a:srgbClr val="FFFFFF">
                <a:alpha val="7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Oval 2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94080" y="-1720850"/>
            <a:ext cx="10404475" cy="10441940"/>
          </a:xfrm>
          <a:prstGeom prst="ellipse">
            <a:avLst/>
          </a:prstGeom>
          <a:noFill/>
          <a:ln w="3175" cap="flat">
            <a:solidFill>
              <a:srgbClr val="FFFFFF">
                <a:alpha val="5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椭圆 46"/>
          <p:cNvSpPr/>
          <p:nvPr>
            <p:custDataLst>
              <p:tags r:id="rId26"/>
            </p:custDataLst>
          </p:nvPr>
        </p:nvSpPr>
        <p:spPr>
          <a:xfrm>
            <a:off x="5883275" y="4544695"/>
            <a:ext cx="426085" cy="4260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105"/>
          <p:cNvSpPr/>
          <p:nvPr>
            <p:custDataLst>
              <p:tags r:id="rId27"/>
            </p:custDataLst>
          </p:nvPr>
        </p:nvSpPr>
        <p:spPr>
          <a:xfrm flipV="1">
            <a:off x="5993130" y="4673600"/>
            <a:ext cx="205105" cy="17653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9" name="直线连接符 49"/>
          <p:cNvCxnSpPr/>
          <p:nvPr>
            <p:custDataLst>
              <p:tags r:id="rId28"/>
            </p:custDataLst>
          </p:nvPr>
        </p:nvCxnSpPr>
        <p:spPr>
          <a:xfrm>
            <a:off x="10102539" y="1228172"/>
            <a:ext cx="831595" cy="843469"/>
          </a:xfrm>
          <a:prstGeom prst="line">
            <a:avLst/>
          </a:prstGeom>
          <a:ln w="28575">
            <a:solidFill>
              <a:schemeClr val="accent1">
                <a:alpha val="6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50"/>
          <p:cNvCxnSpPr/>
          <p:nvPr>
            <p:custDataLst>
              <p:tags r:id="rId29"/>
            </p:custDataLst>
          </p:nvPr>
        </p:nvCxnSpPr>
        <p:spPr>
          <a:xfrm>
            <a:off x="1610849" y="4554480"/>
            <a:ext cx="831595" cy="843469"/>
          </a:xfrm>
          <a:prstGeom prst="line">
            <a:avLst/>
          </a:prstGeom>
          <a:ln w="28575">
            <a:solidFill>
              <a:srgbClr val="2A56D6">
                <a:alpha val="6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0"/>
            </p:custDataLst>
          </p:nvPr>
        </p:nvSpPr>
        <p:spPr>
          <a:xfrm>
            <a:off x="2940553" y="1963511"/>
            <a:ext cx="6477166" cy="1549095"/>
          </a:xfrm>
        </p:spPr>
        <p:txBody>
          <a:bodyPr lIns="101600" tIns="38100" rIns="25400" bIns="38100" anchor="ctr" anchorCtr="0">
            <a:noAutofit/>
          </a:bodyPr>
          <a:lstStyle>
            <a:lvl1pPr algn="ctr">
              <a:lnSpc>
                <a:spcPct val="130000"/>
              </a:lnSpc>
              <a:defRPr sz="8000" spc="200" baseline="0">
                <a:solidFill>
                  <a:schemeClr val="bg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1"/>
            </p:custDataLst>
          </p:nvPr>
        </p:nvSpPr>
        <p:spPr>
          <a:xfrm>
            <a:off x="2953109" y="3602660"/>
            <a:ext cx="6464610" cy="840142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buNone/>
              <a:defRPr sz="1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2"/>
          <p:cNvSpPr/>
          <p:nvPr>
            <p:custDataLst>
              <p:tags r:id="rId3"/>
            </p:custDataLst>
          </p:nvPr>
        </p:nvSpPr>
        <p:spPr>
          <a:xfrm flipH="1">
            <a:off x="1420944" y="1194777"/>
            <a:ext cx="9417722" cy="4159257"/>
          </a:xfrm>
          <a:custGeom>
            <a:avLst/>
            <a:gdLst>
              <a:gd name="connsiteX0" fmla="*/ 0 w 9417722"/>
              <a:gd name="connsiteY0" fmla="*/ 0 h 4159257"/>
              <a:gd name="connsiteX1" fmla="*/ 8369342 w 9417722"/>
              <a:gd name="connsiteY1" fmla="*/ 0 h 4159257"/>
              <a:gd name="connsiteX2" fmla="*/ 9417722 w 9417722"/>
              <a:gd name="connsiteY2" fmla="*/ 1139148 h 4159257"/>
              <a:gd name="connsiteX3" fmla="*/ 9417722 w 9417722"/>
              <a:gd name="connsiteY3" fmla="*/ 4159257 h 4159257"/>
              <a:gd name="connsiteX4" fmla="*/ 1240530 w 9417722"/>
              <a:gd name="connsiteY4" fmla="*/ 4159257 h 4159257"/>
              <a:gd name="connsiteX5" fmla="*/ 0 w 9417722"/>
              <a:gd name="connsiteY5" fmla="*/ 2811324 h 415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7722" h="4159257">
                <a:moveTo>
                  <a:pt x="0" y="0"/>
                </a:moveTo>
                <a:lnTo>
                  <a:pt x="8369342" y="0"/>
                </a:lnTo>
                <a:lnTo>
                  <a:pt x="9417722" y="1139148"/>
                </a:lnTo>
                <a:lnTo>
                  <a:pt x="9417722" y="4159257"/>
                </a:lnTo>
                <a:lnTo>
                  <a:pt x="1240530" y="4159257"/>
                </a:lnTo>
                <a:lnTo>
                  <a:pt x="0" y="2811324"/>
                </a:lnTo>
                <a:close/>
              </a:path>
            </a:pathLst>
          </a:custGeom>
          <a:solidFill>
            <a:schemeClr val="accent1">
              <a:alpha val="69804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>
            <p:custDataLst>
              <p:tags r:id="rId4"/>
            </p:custDataLst>
          </p:nvPr>
        </p:nvSpPr>
        <p:spPr>
          <a:xfrm>
            <a:off x="515620" y="3155950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10" name="平行四边形 9"/>
          <p:cNvSpPr/>
          <p:nvPr>
            <p:custDataLst>
              <p:tags r:id="rId5"/>
            </p:custDataLst>
          </p:nvPr>
        </p:nvSpPr>
        <p:spPr>
          <a:xfrm>
            <a:off x="835660" y="3368675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11" name="平行四边形 10"/>
          <p:cNvSpPr/>
          <p:nvPr>
            <p:custDataLst>
              <p:tags r:id="rId6"/>
            </p:custDataLst>
          </p:nvPr>
        </p:nvSpPr>
        <p:spPr>
          <a:xfrm>
            <a:off x="164465" y="3582035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13" name="平行四边形 12"/>
          <p:cNvSpPr/>
          <p:nvPr>
            <p:custDataLst>
              <p:tags r:id="rId7"/>
            </p:custDataLst>
          </p:nvPr>
        </p:nvSpPr>
        <p:spPr>
          <a:xfrm rot="10800000">
            <a:off x="9599930" y="3571240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14" name="平行四边形 13"/>
          <p:cNvSpPr/>
          <p:nvPr>
            <p:custDataLst>
              <p:tags r:id="rId8"/>
            </p:custDataLst>
          </p:nvPr>
        </p:nvSpPr>
        <p:spPr>
          <a:xfrm rot="10800000">
            <a:off x="9279890" y="3357880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15" name="平行四边形 14"/>
          <p:cNvSpPr/>
          <p:nvPr>
            <p:custDataLst>
              <p:tags r:id="rId9"/>
            </p:custDataLst>
          </p:nvPr>
        </p:nvSpPr>
        <p:spPr>
          <a:xfrm rot="10800000">
            <a:off x="9951085" y="3145155"/>
            <a:ext cx="2190115" cy="142240"/>
          </a:xfrm>
          <a:prstGeom prst="parallelogram">
            <a:avLst>
              <a:gd name="adj" fmla="val 18541"/>
            </a:avLst>
          </a:pr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cxnSp>
        <p:nvCxnSpPr>
          <p:cNvPr id="16" name="直线连接符 23"/>
          <p:cNvCxnSpPr/>
          <p:nvPr>
            <p:custDataLst>
              <p:tags r:id="rId10"/>
            </p:custDataLst>
          </p:nvPr>
        </p:nvCxnSpPr>
        <p:spPr>
          <a:xfrm flipH="1">
            <a:off x="1413196" y="1250943"/>
            <a:ext cx="831595" cy="843469"/>
          </a:xfrm>
          <a:prstGeom prst="line">
            <a:avLst/>
          </a:prstGeom>
          <a:ln w="28575">
            <a:solidFill>
              <a:schemeClr val="accent1">
                <a:alpha val="6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24"/>
          <p:cNvCxnSpPr/>
          <p:nvPr>
            <p:custDataLst>
              <p:tags r:id="rId11"/>
            </p:custDataLst>
          </p:nvPr>
        </p:nvCxnSpPr>
        <p:spPr>
          <a:xfrm flipH="1">
            <a:off x="9863328" y="4554480"/>
            <a:ext cx="831595" cy="843469"/>
          </a:xfrm>
          <a:prstGeom prst="line">
            <a:avLst/>
          </a:prstGeom>
          <a:ln w="28575">
            <a:solidFill>
              <a:srgbClr val="2A56D6">
                <a:alpha val="6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2939864" y="2275178"/>
            <a:ext cx="5767371" cy="1761496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30000"/>
              </a:lnSpc>
              <a:buNone/>
              <a:defRPr kumimoji="0" lang="zh-CN" altLang="en-US" sz="80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7704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95000">
                <a:schemeClr val="tx2">
                  <a:lumMod val="50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4595644" y="1205609"/>
            <a:ext cx="1709010" cy="1709010"/>
          </a:xfrm>
          <a:prstGeom prst="ellipse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3" name="圆角矩形 27"/>
          <p:cNvSpPr/>
          <p:nvPr>
            <p:custDataLst>
              <p:tags r:id="rId8"/>
            </p:custDataLst>
          </p:nvPr>
        </p:nvSpPr>
        <p:spPr>
          <a:xfrm>
            <a:off x="5591175" y="3668255"/>
            <a:ext cx="1009650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3575022" y="4690827"/>
            <a:ext cx="5108318" cy="777906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buNone/>
              <a:defRPr kumimoji="0" lang="zh-CN" altLang="en-US" sz="1400" b="0" i="0" u="none" strike="noStrike" kern="1200" cap="none" spc="20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3575022" y="3796937"/>
            <a:ext cx="5108318" cy="846628"/>
          </a:xfrm>
        </p:spPr>
        <p:txBody>
          <a:bodyPr lIns="101600" tIns="38100" rIns="63500" bIns="38100" anchor="b" anchorCtr="0">
            <a:noAutofit/>
          </a:bodyPr>
          <a:lstStyle>
            <a:lvl1pPr algn="ctr">
              <a:lnSpc>
                <a:spcPct val="130000"/>
              </a:lnSpc>
              <a:defRPr sz="4000" u="none" strike="noStrike" kern="1200" cap="none" spc="200" normalizeH="0" baseline="0">
                <a:solidFill>
                  <a:schemeClr val="bg1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6E7AAA"/>
            </a:gs>
            <a:gs pos="100000">
              <a:srgbClr val="DAE1EE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image" Target="../media/image33.png"/><Relationship Id="rId7" Type="http://schemas.openxmlformats.org/officeDocument/2006/relationships/image" Target="../media/image32.jpeg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1.xml"/><Relationship Id="rId7" Type="http://schemas.openxmlformats.org/officeDocument/2006/relationships/image" Target="../media/image34.png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77.xml"/><Relationship Id="rId11" Type="http://schemas.openxmlformats.org/officeDocument/2006/relationships/image" Target="../media/image39.jpeg"/><Relationship Id="rId10" Type="http://schemas.openxmlformats.org/officeDocument/2006/relationships/image" Target="../media/image38.jpe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image" Target="../media/image40.jpeg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92.xml"/><Relationship Id="rId16" Type="http://schemas.openxmlformats.org/officeDocument/2006/relationships/tags" Target="../tags/tag191.xml"/><Relationship Id="rId15" Type="http://schemas.openxmlformats.org/officeDocument/2006/relationships/tags" Target="../tags/tag190.xml"/><Relationship Id="rId14" Type="http://schemas.openxmlformats.org/officeDocument/2006/relationships/tags" Target="../tags/tag189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image" Target="../media/image41.jpeg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04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image" Target="../media/image42.jpeg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19.xml"/><Relationship Id="rId16" Type="http://schemas.openxmlformats.org/officeDocument/2006/relationships/tags" Target="../tags/tag218.xml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image" Target="../media/image43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25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7.xml"/><Relationship Id="rId3" Type="http://schemas.openxmlformats.org/officeDocument/2006/relationships/image" Target="../media/image47.png"/><Relationship Id="rId2" Type="http://schemas.openxmlformats.org/officeDocument/2006/relationships/tags" Target="../tags/tag226.xml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7.xml"/><Relationship Id="rId7" Type="http://schemas.openxmlformats.org/officeDocument/2006/relationships/image" Target="../media/image4.jpeg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jpeg"/><Relationship Id="rId7" Type="http://schemas.openxmlformats.org/officeDocument/2006/relationships/image" Target="../media/image5.jpeg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3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image" Target="../media/image10.jpeg"/><Relationship Id="rId7" Type="http://schemas.openxmlformats.org/officeDocument/2006/relationships/tags" Target="../tags/tag117.xml"/><Relationship Id="rId6" Type="http://schemas.openxmlformats.org/officeDocument/2006/relationships/image" Target="../media/image9.jpeg"/><Relationship Id="rId5" Type="http://schemas.openxmlformats.org/officeDocument/2006/relationships/tags" Target="../tags/tag116.xml"/><Relationship Id="rId4" Type="http://schemas.openxmlformats.org/officeDocument/2006/relationships/image" Target="../media/image8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image" Target="../media/image11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png"/><Relationship Id="rId7" Type="http://schemas.openxmlformats.org/officeDocument/2006/relationships/image" Target="../media/image12.jpeg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1.xml"/><Relationship Id="rId10" Type="http://schemas.openxmlformats.org/officeDocument/2006/relationships/image" Target="../media/image15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37.xml"/><Relationship Id="rId12" Type="http://schemas.openxmlformats.org/officeDocument/2006/relationships/image" Target="../media/image21.png"/><Relationship Id="rId11" Type="http://schemas.openxmlformats.org/officeDocument/2006/relationships/image" Target="../media/image20.jpeg"/><Relationship Id="rId10" Type="http://schemas.openxmlformats.org/officeDocument/2006/relationships/image" Target="../media/image19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43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tags" Target="../tags/tag147.xml"/><Relationship Id="rId7" Type="http://schemas.openxmlformats.org/officeDocument/2006/relationships/image" Target="../media/image29.jpeg"/><Relationship Id="rId6" Type="http://schemas.openxmlformats.org/officeDocument/2006/relationships/tags" Target="../tags/tag146.xml"/><Relationship Id="rId5" Type="http://schemas.openxmlformats.org/officeDocument/2006/relationships/image" Target="../media/image28.jpeg"/><Relationship Id="rId4" Type="http://schemas.openxmlformats.org/officeDocument/2006/relationships/tags" Target="../tags/tag145.xml"/><Relationship Id="rId3" Type="http://schemas.openxmlformats.org/officeDocument/2006/relationships/image" Target="../media/image27.jpeg"/><Relationship Id="rId2" Type="http://schemas.openxmlformats.org/officeDocument/2006/relationships/tags" Target="../tags/tag144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9.xml"/><Relationship Id="rId7" Type="http://schemas.openxmlformats.org/officeDocument/2006/relationships/image" Target="../media/image31.png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导图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21590"/>
            <a:ext cx="12931775" cy="6881495"/>
          </a:xfrm>
          <a:prstGeom prst="rect">
            <a:avLst/>
          </a:prstGeom>
        </p:spPr>
      </p:pic>
      <p:sp>
        <p:nvSpPr>
          <p:cNvPr id="8" name="剪去对角的矩形 7"/>
          <p:cNvSpPr/>
          <p:nvPr/>
        </p:nvSpPr>
        <p:spPr>
          <a:xfrm>
            <a:off x="2509520" y="368935"/>
            <a:ext cx="7600950" cy="3390900"/>
          </a:xfrm>
          <a:prstGeom prst="snip2Diag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spc="200" dirty="0">
                <a:solidFill>
                  <a:schemeClr val="bg1"/>
                </a:solidFill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胸怀航空之情 敞开合作之心</a:t>
            </a:r>
            <a:endParaRPr lang="zh-CN" altLang="en-US" sz="4000" spc="200" dirty="0">
              <a:solidFill>
                <a:schemeClr val="bg1"/>
              </a:solidFill>
              <a:uFillTx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ctr"/>
            <a:r>
              <a:rPr lang="zh-CN" altLang="en-US" sz="4000" spc="200" dirty="0">
                <a:solidFill>
                  <a:schemeClr val="bg1"/>
                </a:solidFill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共辟发展之路 共迎通航之春</a:t>
            </a:r>
            <a:endParaRPr lang="zh-CN" altLang="en-US" sz="3600" spc="200" dirty="0">
              <a:solidFill>
                <a:schemeClr val="bg1"/>
              </a:solidFill>
              <a:uFillTx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ctr"/>
            <a:endParaRPr lang="zh-CN" altLang="en-US" sz="3600" spc="200" dirty="0">
              <a:solidFill>
                <a:schemeClr val="bg1"/>
              </a:solidFill>
              <a:uFillTx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ctr"/>
            <a:r>
              <a:rPr lang="zh-CN" altLang="en-US" sz="3600" spc="200" dirty="0">
                <a:solidFill>
                  <a:schemeClr val="bg1"/>
                </a:solidFill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许耘耕</a:t>
            </a:r>
            <a:endParaRPr lang="zh-CN" altLang="en-US" sz="3600" spc="200" dirty="0">
              <a:solidFill>
                <a:schemeClr val="bg1"/>
              </a:solidFill>
              <a:uFillTx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校企合一通航全产业链优势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5" name="图片 4" descr="4U8B467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445" y="1033780"/>
            <a:ext cx="12200890" cy="5852160"/>
          </a:xfrm>
          <a:prstGeom prst="rect">
            <a:avLst/>
          </a:prstGeom>
        </p:spPr>
      </p:pic>
      <p:pic>
        <p:nvPicPr>
          <p:cNvPr id="3" name="图片 2" descr="H:\444.png44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8465" y="3073400"/>
            <a:ext cx="3312795" cy="3272155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150985" y="1345565"/>
            <a:ext cx="2554605" cy="172783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>
              <a:lnSpc>
                <a:spcPct val="190000"/>
              </a:lnSpc>
            </a:pPr>
            <a:r>
              <a:rPr lang="zh-CN" altLang="en-US" sz="1400" b="1">
                <a:solidFill>
                  <a:schemeClr val="bg1"/>
                </a:solidFill>
                <a:sym typeface="+mn-ea"/>
              </a:rPr>
              <a:t>通航领域教育实业全覆盖 </a:t>
            </a:r>
            <a:endParaRPr lang="zh-CN" altLang="en-US" sz="1400" b="1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90000"/>
              </a:lnSpc>
            </a:pPr>
            <a:r>
              <a:rPr lang="zh-CN" altLang="en-US" sz="1400" b="1">
                <a:solidFill>
                  <a:schemeClr val="bg1"/>
                </a:solidFill>
                <a:sym typeface="+mn-ea"/>
              </a:rPr>
              <a:t>产业链条完整</a:t>
            </a:r>
            <a:endParaRPr lang="zh-CN" altLang="en-US" sz="1400" b="1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90000"/>
              </a:lnSpc>
            </a:pPr>
            <a:r>
              <a:rPr lang="zh-CN" altLang="en-US" sz="1400" b="1">
                <a:solidFill>
                  <a:schemeClr val="bg1"/>
                </a:solidFill>
                <a:sym typeface="+mn-ea"/>
              </a:rPr>
              <a:t>业务相互补充 </a:t>
            </a:r>
            <a:endParaRPr lang="zh-CN" altLang="en-US" sz="1400" b="1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90000"/>
              </a:lnSpc>
            </a:pPr>
            <a:r>
              <a:rPr lang="zh-CN" altLang="en-US" sz="1400" b="1">
                <a:solidFill>
                  <a:schemeClr val="bg1"/>
                </a:solidFill>
                <a:sym typeface="+mn-ea"/>
              </a:rPr>
              <a:t>项目衔接紧密</a:t>
            </a:r>
            <a:endParaRPr lang="zh-CN" altLang="en-US" sz="14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产教融合优势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16" name="图片占位符 3" descr="C:\Users\lenovo\Desktop\图片5.png图片5"/>
          <p:cNvPicPr>
            <a:picLocks noChangeAspect="1"/>
          </p:cNvPicPr>
          <p:nvPr/>
        </p:nvPicPr>
        <p:blipFill>
          <a:blip r:embed="rId7"/>
          <a:srcRect l="-3"/>
          <a:stretch>
            <a:fillRect/>
          </a:stretch>
        </p:blipFill>
        <p:spPr>
          <a:xfrm>
            <a:off x="5304155" y="1183005"/>
            <a:ext cx="6819265" cy="536892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345440" y="2582545"/>
            <a:ext cx="4512310" cy="19735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zh-CN" altLang="en-US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●</a:t>
            </a:r>
            <a:r>
              <a:rPr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大集团是院校与企业沟通的桥梁、合作的平台，企业和院校同属一个集团，在彼此体制、文化、利益诉求等交融过程中，形成发展的合力</a:t>
            </a:r>
            <a:r>
              <a:rPr lang="zh-CN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。</a:t>
            </a:r>
            <a:endParaRPr lang="zh-CN" b="1">
              <a:solidFill>
                <a:schemeClr val="tx2">
                  <a:lumMod val="75000"/>
                  <a:lumOff val="25000"/>
                </a:schemeClr>
              </a:solidFill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产城一体优势</a:t>
            </a:r>
            <a:endParaRPr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340" y="1273175"/>
            <a:ext cx="5978525" cy="1087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accent3">
                    <a:lumMod val="75000"/>
                  </a:schemeClr>
                </a:solidFill>
              </a:rPr>
              <a:t>总占地：2150亩</a:t>
            </a:r>
            <a:endParaRPr lang="zh-CN" altLang="en-US" b="1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accent3">
                    <a:lumMod val="75000"/>
                  </a:schemeClr>
                </a:solidFill>
              </a:rPr>
              <a:t>集产、学、研、创、游、住、育、商、农于一体</a:t>
            </a:r>
            <a:endParaRPr lang="zh-CN" altLang="en-US" b="1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accent3">
                    <a:lumMod val="75000"/>
                  </a:schemeClr>
                </a:solidFill>
              </a:rPr>
              <a:t>航空文化特色新城市模式</a:t>
            </a:r>
            <a:endParaRPr lang="zh-CN" altLang="en-US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图片 1" descr="E:\北川设计效果图\段总发\三星竞技中心\9 (6).jpg9 (6)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56395" y="1391920"/>
            <a:ext cx="2737485" cy="1513205"/>
          </a:xfrm>
          <a:prstGeom prst="rect">
            <a:avLst/>
          </a:prstGeom>
        </p:spPr>
      </p:pic>
      <p:pic>
        <p:nvPicPr>
          <p:cNvPr id="3" name="图片 2" descr="8~沙朗恰1期 夜景透视图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43980" y="1391920"/>
            <a:ext cx="2735580" cy="1535430"/>
          </a:xfrm>
          <a:prstGeom prst="rect">
            <a:avLst/>
          </a:prstGeom>
        </p:spPr>
      </p:pic>
      <p:pic>
        <p:nvPicPr>
          <p:cNvPr id="13" name="图片 12" descr="C:\Users\lenovo\Desktop\段总发\南侧鸟瞰图.jpg南侧鸟瞰图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5" y="2590800"/>
            <a:ext cx="6031230" cy="42513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443980" y="5072380"/>
            <a:ext cx="5549900" cy="10325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●泛美集团投资50亿元建设以“四川飞行职业技术学院”为核心的“大美羌城--泛美航空科技城”。</a:t>
            </a:r>
            <a:endParaRPr lang="zh-CN" altLang="en-US" b="1">
              <a:solidFill>
                <a:schemeClr val="tx2">
                  <a:lumMod val="75000"/>
                  <a:lumOff val="25000"/>
                </a:schemeClr>
              </a:solidFill>
              <a:sym typeface="+mn-ea"/>
            </a:endParaRPr>
          </a:p>
        </p:txBody>
      </p:sp>
      <p:pic>
        <p:nvPicPr>
          <p:cNvPr id="16" name="图片 15" descr="C:\Users\lenovo\Desktop\段总发\大门\7 (2).jpg7 (2)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56395" y="2986405"/>
            <a:ext cx="2737485" cy="1513205"/>
          </a:xfrm>
          <a:prstGeom prst="rect">
            <a:avLst/>
          </a:prstGeom>
        </p:spPr>
      </p:pic>
      <p:pic>
        <p:nvPicPr>
          <p:cNvPr id="17" name="图片 16" descr="C:\Users\lenovo\Desktop\段总发\地勤食堂\4 (8).jpg4 (8)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43980" y="2986405"/>
            <a:ext cx="2735580" cy="153543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通航</a:t>
            </a:r>
            <a:r>
              <a:rPr 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发展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——</a:t>
            </a:r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盈利难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8" name="图片 7" descr="E:\泛美通航图片\飞行图\飞行图（全部）\4U8B6169.JPG.jpg4U8B616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0955" y="1518285"/>
            <a:ext cx="8058785" cy="5146040"/>
          </a:xfrm>
          <a:prstGeom prst="rect">
            <a:avLst/>
          </a:prstGeom>
        </p:spPr>
      </p:pic>
      <p:sp>
        <p:nvSpPr>
          <p:cNvPr id="90" name="文本框 89"/>
          <p:cNvSpPr txBox="1"/>
          <p:nvPr>
            <p:custDataLst>
              <p:tags r:id="rId8"/>
            </p:custDataLst>
          </p:nvPr>
        </p:nvSpPr>
        <p:spPr>
          <a:xfrm>
            <a:off x="8936384" y="3810699"/>
            <a:ext cx="3127346" cy="51271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>
              <a:defRPr sz="2400" b="1">
                <a:solidFill>
                  <a:srgbClr val="1B365D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运营成本高</a:t>
            </a:r>
            <a:endParaRPr lang="zh-CN" altLang="en-US" sz="160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1" name="文本框 90"/>
          <p:cNvSpPr txBox="1"/>
          <p:nvPr>
            <p:custDataLst>
              <p:tags r:id="rId9"/>
            </p:custDataLst>
          </p:nvPr>
        </p:nvSpPr>
        <p:spPr>
          <a:xfrm>
            <a:off x="8936384" y="2822904"/>
            <a:ext cx="3127346" cy="51271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/>
          <a:lstStyle>
            <a:defPPr>
              <a:defRPr lang="zh-CN"/>
            </a:defPPr>
            <a:lvl1pPr>
              <a:defRPr sz="2400" b="1">
                <a:solidFill>
                  <a:srgbClr val="1B365D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通航投资大、回报周期长</a:t>
            </a:r>
            <a:endParaRPr lang="zh-CN" altLang="en-US" sz="160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2" name="MH_Number_2"/>
          <p:cNvSpPr/>
          <p:nvPr>
            <p:custDataLst>
              <p:tags r:id="rId10"/>
            </p:custDataLst>
          </p:nvPr>
        </p:nvSpPr>
        <p:spPr>
          <a:xfrm>
            <a:off x="8266430" y="3811371"/>
            <a:ext cx="348080" cy="419981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3" name="MH_Number_1"/>
          <p:cNvSpPr/>
          <p:nvPr>
            <p:custDataLst>
              <p:tags r:id="rId11"/>
            </p:custDataLst>
          </p:nvPr>
        </p:nvSpPr>
        <p:spPr>
          <a:xfrm>
            <a:off x="8266430" y="2823576"/>
            <a:ext cx="348080" cy="419981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4" name="文本框 93"/>
          <p:cNvSpPr txBox="1"/>
          <p:nvPr>
            <p:custDataLst>
              <p:tags r:id="rId12"/>
            </p:custDataLst>
          </p:nvPr>
        </p:nvSpPr>
        <p:spPr>
          <a:xfrm>
            <a:off x="8936384" y="4785727"/>
            <a:ext cx="3127346" cy="51271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>
              <a:defRPr sz="2400" b="1">
                <a:solidFill>
                  <a:srgbClr val="1B365D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消费市场不足</a:t>
            </a:r>
            <a:endParaRPr lang="zh-CN" altLang="en-US" sz="160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5" name="MH_Number_1"/>
          <p:cNvSpPr/>
          <p:nvPr>
            <p:custDataLst>
              <p:tags r:id="rId13"/>
            </p:custDataLst>
          </p:nvPr>
        </p:nvSpPr>
        <p:spPr>
          <a:xfrm>
            <a:off x="8266430" y="4786399"/>
            <a:ext cx="348080" cy="419981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6" name="文本框 95"/>
          <p:cNvSpPr txBox="1"/>
          <p:nvPr>
            <p:custDataLst>
              <p:tags r:id="rId14"/>
            </p:custDataLst>
          </p:nvPr>
        </p:nvSpPr>
        <p:spPr>
          <a:xfrm>
            <a:off x="8266430" y="4707107"/>
            <a:ext cx="348080" cy="577894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ea typeface="黑体" panose="02010609060101010101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ea typeface="+mn-ea"/>
              </a:rPr>
              <a:t>3</a:t>
            </a:r>
            <a:endParaRPr lang="zh-CN" altLang="en-US">
              <a:ea typeface="+mn-ea"/>
            </a:endParaRPr>
          </a:p>
        </p:txBody>
      </p:sp>
      <p:sp>
        <p:nvSpPr>
          <p:cNvPr id="97" name="文本框 96"/>
          <p:cNvSpPr txBox="1"/>
          <p:nvPr>
            <p:custDataLst>
              <p:tags r:id="rId15"/>
            </p:custDataLst>
          </p:nvPr>
        </p:nvSpPr>
        <p:spPr>
          <a:xfrm>
            <a:off x="8266430" y="2744284"/>
            <a:ext cx="348080" cy="577894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ea typeface="黑体" panose="02010609060101010101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ea typeface="+mn-ea"/>
              </a:rPr>
              <a:t>1</a:t>
            </a:r>
            <a:endParaRPr lang="zh-CN" altLang="en-US">
              <a:ea typeface="+mn-ea"/>
            </a:endParaRPr>
          </a:p>
        </p:txBody>
      </p:sp>
      <p:sp>
        <p:nvSpPr>
          <p:cNvPr id="98" name="文本框 97"/>
          <p:cNvSpPr txBox="1"/>
          <p:nvPr>
            <p:custDataLst>
              <p:tags r:id="rId16"/>
            </p:custDataLst>
          </p:nvPr>
        </p:nvSpPr>
        <p:spPr>
          <a:xfrm>
            <a:off x="8266430" y="3732079"/>
            <a:ext cx="348080" cy="577894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ea typeface="黑体" panose="02010609060101010101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>
                <a:ea typeface="+mn-ea"/>
              </a:rPr>
              <a:t>2</a:t>
            </a:r>
            <a:endParaRPr lang="zh-CN" altLang="en-US" dirty="0">
              <a:ea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通航</a:t>
            </a:r>
            <a:r>
              <a:rPr 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发展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——</a:t>
            </a:r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缺人才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8" name="图片 7" descr="E:\泛美通航图片\飞行图\飞行图（全部）\4U8B5850.JPG4U8B585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270" y="1463040"/>
            <a:ext cx="7990840" cy="5146040"/>
          </a:xfrm>
          <a:prstGeom prst="rect">
            <a:avLst/>
          </a:prstGeom>
        </p:spPr>
      </p:pic>
      <p:sp>
        <p:nvSpPr>
          <p:cNvPr id="90" name="文本框 89"/>
          <p:cNvSpPr txBox="1"/>
          <p:nvPr>
            <p:custDataLst>
              <p:tags r:id="rId8"/>
            </p:custDataLst>
          </p:nvPr>
        </p:nvSpPr>
        <p:spPr>
          <a:xfrm>
            <a:off x="8899525" y="3892550"/>
            <a:ext cx="2955290" cy="484505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/>
          <a:lstStyle>
            <a:defPPr>
              <a:defRPr lang="zh-CN"/>
            </a:defPPr>
            <a:lvl1pPr>
              <a:defRPr sz="2400" b="1">
                <a:solidFill>
                  <a:srgbClr val="1B365D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新飞行员就业难</a:t>
            </a:r>
            <a:endParaRPr lang="zh-CN" altLang="en-US" sz="160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1" name="文本框 90"/>
          <p:cNvSpPr txBox="1"/>
          <p:nvPr>
            <p:custDataLst>
              <p:tags r:id="rId9"/>
            </p:custDataLst>
          </p:nvPr>
        </p:nvSpPr>
        <p:spPr>
          <a:xfrm>
            <a:off x="8899525" y="2959100"/>
            <a:ext cx="2955290" cy="484505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/>
          <a:lstStyle>
            <a:defPPr>
              <a:defRPr lang="zh-CN"/>
            </a:defPPr>
            <a:lvl1pPr>
              <a:defRPr sz="2400" b="1">
                <a:solidFill>
                  <a:srgbClr val="1B365D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通航运营专家少，可用资源争夺激烈</a:t>
            </a:r>
            <a:endParaRPr lang="zh-CN" altLang="en-US" sz="160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2" name="MH_Number_2"/>
          <p:cNvSpPr/>
          <p:nvPr>
            <p:custDataLst>
              <p:tags r:id="rId10"/>
            </p:custDataLst>
          </p:nvPr>
        </p:nvSpPr>
        <p:spPr>
          <a:xfrm>
            <a:off x="8266430" y="3893185"/>
            <a:ext cx="328930" cy="3968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3" name="MH_Number_1"/>
          <p:cNvSpPr/>
          <p:nvPr>
            <p:custDataLst>
              <p:tags r:id="rId11"/>
            </p:custDataLst>
          </p:nvPr>
        </p:nvSpPr>
        <p:spPr>
          <a:xfrm>
            <a:off x="8266430" y="2959735"/>
            <a:ext cx="328930" cy="396875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7" name="文本框 96"/>
          <p:cNvSpPr txBox="1"/>
          <p:nvPr>
            <p:custDataLst>
              <p:tags r:id="rId12"/>
            </p:custDataLst>
          </p:nvPr>
        </p:nvSpPr>
        <p:spPr>
          <a:xfrm>
            <a:off x="8266430" y="2884805"/>
            <a:ext cx="328930" cy="546100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ea typeface="黑体" panose="02010609060101010101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ea typeface="+mn-ea"/>
              </a:rPr>
              <a:t>1</a:t>
            </a:r>
            <a:endParaRPr lang="zh-CN" altLang="en-US">
              <a:ea typeface="+mn-ea"/>
            </a:endParaRPr>
          </a:p>
        </p:txBody>
      </p:sp>
      <p:sp>
        <p:nvSpPr>
          <p:cNvPr id="98" name="文本框 97"/>
          <p:cNvSpPr txBox="1"/>
          <p:nvPr>
            <p:custDataLst>
              <p:tags r:id="rId13"/>
            </p:custDataLst>
          </p:nvPr>
        </p:nvSpPr>
        <p:spPr>
          <a:xfrm>
            <a:off x="8266430" y="3818255"/>
            <a:ext cx="328930" cy="546100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ea typeface="黑体" panose="02010609060101010101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>
                <a:ea typeface="+mn-ea"/>
              </a:rPr>
              <a:t>2</a:t>
            </a:r>
            <a:endParaRPr lang="zh-CN" altLang="en-US" dirty="0">
              <a:ea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通航</a:t>
            </a:r>
            <a:r>
              <a:rPr 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发展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——</a:t>
            </a:r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政企合力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8" name="图片 7" descr="E:\泛美通航图片\飞行图\飞行图（全部）\微信图片_20181211175442.jpg微信图片_201812111754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270" y="1463040"/>
            <a:ext cx="7990840" cy="5146040"/>
          </a:xfrm>
          <a:prstGeom prst="rect">
            <a:avLst/>
          </a:prstGeom>
        </p:spPr>
      </p:pic>
      <p:sp>
        <p:nvSpPr>
          <p:cNvPr id="90" name="文本框 89"/>
          <p:cNvSpPr txBox="1"/>
          <p:nvPr>
            <p:custDataLst>
              <p:tags r:id="rId8"/>
            </p:custDataLst>
          </p:nvPr>
        </p:nvSpPr>
        <p:spPr>
          <a:xfrm>
            <a:off x="8935599" y="3813112"/>
            <a:ext cx="3123686" cy="51211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/>
          <a:lstStyle>
            <a:defPPr>
              <a:defRPr lang="zh-CN"/>
            </a:defPPr>
            <a:lvl1pPr>
              <a:defRPr sz="2400" b="1">
                <a:solidFill>
                  <a:srgbClr val="1B365D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从财税、审批、贷款、用地等方面鼓励扶持飞机研发制造</a:t>
            </a:r>
            <a:endParaRPr lang="zh-CN" altLang="en-US" sz="160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1" name="文本框 90"/>
          <p:cNvSpPr txBox="1"/>
          <p:nvPr>
            <p:custDataLst>
              <p:tags r:id="rId9"/>
            </p:custDataLst>
          </p:nvPr>
        </p:nvSpPr>
        <p:spPr>
          <a:xfrm>
            <a:off x="8935599" y="2826473"/>
            <a:ext cx="3123686" cy="51211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/>
          <a:lstStyle>
            <a:defPPr>
              <a:defRPr lang="zh-CN"/>
            </a:defPPr>
            <a:lvl1pPr>
              <a:defRPr sz="2400" b="1">
                <a:solidFill>
                  <a:srgbClr val="1B365D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政府加大扶持力度，对自费飞行学员提供补助、补贴、助学贷款</a:t>
            </a:r>
            <a:endParaRPr lang="zh-CN" altLang="en-US" sz="160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2" name="MH_Number_2"/>
          <p:cNvSpPr/>
          <p:nvPr>
            <p:custDataLst>
              <p:tags r:id="rId10"/>
            </p:custDataLst>
          </p:nvPr>
        </p:nvSpPr>
        <p:spPr>
          <a:xfrm>
            <a:off x="8266430" y="3813112"/>
            <a:ext cx="347673" cy="419489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3" name="MH_Number_1"/>
          <p:cNvSpPr/>
          <p:nvPr>
            <p:custDataLst>
              <p:tags r:id="rId11"/>
            </p:custDataLst>
          </p:nvPr>
        </p:nvSpPr>
        <p:spPr>
          <a:xfrm>
            <a:off x="8266430" y="2826473"/>
            <a:ext cx="347673" cy="419489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4" name="文本框 93"/>
          <p:cNvSpPr txBox="1"/>
          <p:nvPr>
            <p:custDataLst>
              <p:tags r:id="rId12"/>
            </p:custDataLst>
          </p:nvPr>
        </p:nvSpPr>
        <p:spPr>
          <a:xfrm>
            <a:off x="8935599" y="4786327"/>
            <a:ext cx="3123686" cy="51211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>
                <a:solidFill>
                  <a:srgbClr val="1B365D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政企携手共同打破行业发展壁垒</a:t>
            </a:r>
            <a:endParaRPr lang="zh-CN" altLang="en-US" sz="160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5" name="MH_Number_1"/>
          <p:cNvSpPr/>
          <p:nvPr>
            <p:custDataLst>
              <p:tags r:id="rId13"/>
            </p:custDataLst>
          </p:nvPr>
        </p:nvSpPr>
        <p:spPr>
          <a:xfrm>
            <a:off x="8266430" y="4786999"/>
            <a:ext cx="347673" cy="419489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6" name="文本框 95"/>
          <p:cNvSpPr txBox="1"/>
          <p:nvPr>
            <p:custDataLst>
              <p:tags r:id="rId14"/>
            </p:custDataLst>
          </p:nvPr>
        </p:nvSpPr>
        <p:spPr>
          <a:xfrm>
            <a:off x="8266430" y="4707799"/>
            <a:ext cx="347673" cy="577217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ea typeface="黑体" panose="02010609060101010101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ea typeface="+mn-ea"/>
              </a:rPr>
              <a:t>3</a:t>
            </a:r>
            <a:endParaRPr lang="zh-CN" altLang="en-US">
              <a:ea typeface="+mn-ea"/>
            </a:endParaRPr>
          </a:p>
        </p:txBody>
      </p:sp>
      <p:sp>
        <p:nvSpPr>
          <p:cNvPr id="97" name="文本框 96"/>
          <p:cNvSpPr txBox="1"/>
          <p:nvPr>
            <p:custDataLst>
              <p:tags r:id="rId15"/>
            </p:custDataLst>
          </p:nvPr>
        </p:nvSpPr>
        <p:spPr>
          <a:xfrm>
            <a:off x="8266430" y="2747274"/>
            <a:ext cx="347673" cy="577217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ea typeface="黑体" panose="02010609060101010101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ea typeface="+mn-ea"/>
              </a:rPr>
              <a:t>1</a:t>
            </a:r>
            <a:endParaRPr lang="zh-CN" altLang="en-US">
              <a:ea typeface="+mn-ea"/>
            </a:endParaRPr>
          </a:p>
        </p:txBody>
      </p:sp>
      <p:sp>
        <p:nvSpPr>
          <p:cNvPr id="98" name="文本框 97"/>
          <p:cNvSpPr txBox="1"/>
          <p:nvPr>
            <p:custDataLst>
              <p:tags r:id="rId16"/>
            </p:custDataLst>
          </p:nvPr>
        </p:nvSpPr>
        <p:spPr>
          <a:xfrm>
            <a:off x="8266430" y="3733912"/>
            <a:ext cx="347673" cy="577217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ea typeface="黑体" panose="02010609060101010101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>
                <a:ea typeface="+mn-ea"/>
              </a:rPr>
              <a:t>2</a:t>
            </a:r>
            <a:endParaRPr lang="zh-CN" altLang="en-US" dirty="0">
              <a:ea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西航学院图片\22.jpg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" y="1021080"/>
            <a:ext cx="12171045" cy="5846445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 descr="019.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925" y="1143000"/>
            <a:ext cx="3270250" cy="1671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34895" y="1021080"/>
            <a:ext cx="7522210" cy="2084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80000"/>
              </a:lnSpc>
            </a:pPr>
            <a:r>
              <a:rPr sz="2400" b="1">
                <a:solidFill>
                  <a:schemeClr val="accent3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泛美通航集团将以泛美教育集团</a:t>
            </a:r>
            <a:endParaRPr sz="2400" b="1">
              <a:solidFill>
                <a:schemeClr val="accent3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zh-CN" sz="2400" b="1">
                <a:solidFill>
                  <a:schemeClr val="accent3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十大</a:t>
            </a:r>
            <a:r>
              <a:rPr sz="2400" b="1">
                <a:solidFill>
                  <a:schemeClr val="accent3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航空院校、</a:t>
            </a:r>
            <a:r>
              <a:rPr lang="en-US" sz="2400" b="1">
                <a:solidFill>
                  <a:schemeClr val="accent3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6</a:t>
            </a:r>
            <a:r>
              <a:rPr sz="2400" b="1">
                <a:solidFill>
                  <a:schemeClr val="accent3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万名在校生生源做支撑，</a:t>
            </a:r>
            <a:endParaRPr sz="2400" b="1">
              <a:solidFill>
                <a:schemeClr val="accent3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sz="2400" b="1">
                <a:solidFill>
                  <a:schemeClr val="accent3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发展以飞行培训为主业的通航全产业链</a:t>
            </a:r>
            <a:r>
              <a:rPr lang="zh-CN" sz="2400" b="1">
                <a:solidFill>
                  <a:schemeClr val="accent3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集团</a:t>
            </a:r>
            <a:r>
              <a:rPr sz="2400" b="1">
                <a:solidFill>
                  <a:schemeClr val="accent3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sz="2400" b="1">
              <a:solidFill>
                <a:schemeClr val="accent3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9" descr="G:\单位\经开区\图片\飞机.png飞机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580000" flipH="1">
            <a:off x="-76835" y="2884805"/>
            <a:ext cx="3141345" cy="178371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敞开怀抱 共同发展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H:\PIPER 飞机照片\M500\PiperAircraftM500_A2A_H_Clouds2.jpgPiperAircraftM500_A2A_H_Clouds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0160" y="-11430"/>
            <a:ext cx="12212320" cy="6879590"/>
          </a:xfrm>
          <a:prstGeom prst="rect">
            <a:avLst/>
          </a:prstGeom>
        </p:spPr>
      </p:pic>
      <p:sp>
        <p:nvSpPr>
          <p:cNvPr id="19" name="标题 18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214495" y="394335"/>
            <a:ext cx="5608955" cy="1549400"/>
          </a:xfrm>
        </p:spPr>
        <p:txBody>
          <a:bodyPr/>
          <a:lstStyle/>
          <a:p>
            <a:r>
              <a:rPr lang="zh-CN" altLang="en-US" sz="12500" dirty="0">
                <a:solidFill>
                  <a:srgbClr val="002060"/>
                </a:solidFill>
              </a:rPr>
              <a:t>谢 谢！</a:t>
            </a:r>
            <a:endParaRPr lang="zh-CN" altLang="en-US" sz="12500" dirty="0">
              <a:solidFill>
                <a:srgbClr val="002060"/>
              </a:solidFill>
            </a:endParaRPr>
          </a:p>
        </p:txBody>
      </p:sp>
      <p:pic>
        <p:nvPicPr>
          <p:cNvPr id="3" name="图片 2" descr="微信图片_20181213111057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687830"/>
            <a:ext cx="4179570" cy="5170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079615" y="2884170"/>
            <a:ext cx="48418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●泛美集团</a:t>
            </a:r>
            <a:r>
              <a:rPr lang="en-US" altLang="zh-CN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抓住通用航空成为国家战略型新兴产业大力发展这一重大历史机遇，于2016年7月</a:t>
            </a:r>
            <a:r>
              <a:rPr lang="zh-CN" altLang="en-US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开始，</a:t>
            </a:r>
            <a:r>
              <a:rPr lang="en-US" altLang="zh-CN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投资组建</a:t>
            </a:r>
            <a:r>
              <a:rPr lang="zh-CN" altLang="zh-CN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四川泛美通航集团</a:t>
            </a:r>
            <a:r>
              <a:rPr lang="en-US" altLang="zh-CN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。</a:t>
            </a:r>
            <a:endParaRPr lang="en-US" altLang="zh-CN" b="1">
              <a:solidFill>
                <a:schemeClr val="tx2">
                  <a:lumMod val="75000"/>
                  <a:lumOff val="25000"/>
                </a:schemeClr>
              </a:solidFill>
              <a:sym typeface="+mn-ea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32" name="矩形 31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泛美通航集团</a:t>
            </a:r>
            <a:endParaRPr lang="zh-CN" altLang="zh-CN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16" name="图片占位符 3" descr="C:\Users\lenovo\Desktop\IMG_8725.JPGIMG_87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2880" y="1297305"/>
            <a:ext cx="6454775" cy="5280660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发展历程</a:t>
            </a:r>
            <a:endParaRPr lang="zh-CN" altLang="zh-CN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2" name="图片占位符 3" descr="E:\江苏泛美通航\2018年\47d4a08de0d7904eff88e86157ec462.jpg47d4a08de0d7904eff88e86157ec46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3470" y="3115945"/>
            <a:ext cx="4860925" cy="2937510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9697720" y="2982595"/>
            <a:ext cx="22098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endParaRPr lang="zh-CN" altLang="en-US" sz="1600" dirty="0">
              <a:solidFill>
                <a:schemeClr val="accent3">
                  <a:lumMod val="5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7890" y="1497330"/>
            <a:ext cx="5450840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b="1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●2017年以来，江苏泛美、四川泛美、甘肃泛美相继取得CCAR-91部和CCAR-</a:t>
            </a:r>
            <a:r>
              <a:rPr lang="en-US" altLang="zh-CN" b="1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6</a:t>
            </a:r>
            <a:r>
              <a:rPr lang="zh-CN" altLang="en-US" b="1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1部运行资质，获得商照培训和空中游览资质。</a:t>
            </a:r>
            <a:endParaRPr lang="zh-CN" altLang="en-US" b="1">
              <a:solidFill>
                <a:schemeClr val="tx2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1" name="图片占位符 3" descr="E:\2019年\2019年4月19日，泛美通航北川基地直升机空中游览验证飞行取得圆满成功\DSC02661_副本.jpgDSC02661_副本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382510" y="1412875"/>
            <a:ext cx="3725545" cy="2250440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pic>
        <p:nvPicPr>
          <p:cNvPr id="12" name="图片占位符 3" descr="C:\Users\lenovo\Desktop\挑选照片\挑选照片\合照带横幅.png合照带横幅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2510" y="4115435"/>
            <a:ext cx="3725545" cy="2250440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>
            <p:custDataLst>
              <p:tags r:id="rId2"/>
            </p:custDataLst>
          </p:nvPr>
        </p:nvSpPr>
        <p:spPr>
          <a:xfrm>
            <a:off x="5890895" y="4031615"/>
            <a:ext cx="5819775" cy="25088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E:\江苏泛美通航\2018年\11月美国大众直升机航校特请培训\图片4.png图片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42875" y="1230630"/>
            <a:ext cx="3919855" cy="2581275"/>
          </a:xfrm>
          <a:prstGeom prst="rect">
            <a:avLst/>
          </a:prstGeom>
        </p:spPr>
      </p:pic>
      <p:pic>
        <p:nvPicPr>
          <p:cNvPr id="11" name="图片 10" descr="E:\泛美通航图片\飞行图\飞行图（全部）\微信图片_20181211175334.jpg微信图片_2018121117533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r="-1895"/>
          <a:stretch>
            <a:fillRect/>
          </a:stretch>
        </p:blipFill>
        <p:spPr>
          <a:xfrm>
            <a:off x="8071485" y="1230630"/>
            <a:ext cx="3989705" cy="2581275"/>
          </a:xfrm>
          <a:prstGeom prst="rect">
            <a:avLst/>
          </a:prstGeom>
        </p:spPr>
      </p:pic>
      <p:pic>
        <p:nvPicPr>
          <p:cNvPr id="13" name="图片 12" descr="E:\甘肃泛美通航\微信图片_20190415155904.jpg微信图片_2019041515590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4110990" y="1230630"/>
            <a:ext cx="3920490" cy="2581275"/>
          </a:xfrm>
          <a:prstGeom prst="rect">
            <a:avLst/>
          </a:prstGeom>
        </p:spPr>
      </p:pic>
      <p:pic>
        <p:nvPicPr>
          <p:cNvPr id="15" name="图片 14" descr="E:\泛美通航图片\处理图\DSC00680_副本.jpgDSC00680_副本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-205"/>
          <a:stretch>
            <a:fillRect/>
          </a:stretch>
        </p:blipFill>
        <p:spPr>
          <a:xfrm>
            <a:off x="469900" y="4031615"/>
            <a:ext cx="5267325" cy="250952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6043930" y="4550664"/>
            <a:ext cx="5820410" cy="1628775"/>
          </a:xfrm>
          <a:prstGeom prst="rect">
            <a:avLst/>
          </a:prstGeom>
        </p:spPr>
        <p:txBody>
          <a:bodyPr wrap="square" bIns="46800"/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  <a:ea typeface="黑体" panose="02010609060101010101" charset="-122"/>
              </a:defRPr>
            </a:lvl1pPr>
          </a:lstStyle>
          <a:p>
            <a:pPr>
              <a:lnSpc>
                <a:spcPct val="160000"/>
              </a:lnSpc>
            </a:pPr>
            <a:r>
              <a:rPr lang="zh-CN" altLang="en-US" sz="1800" b="1" dirty="0">
                <a:latin typeface="+mn-ea"/>
                <a:ea typeface="+mn-ea"/>
              </a:rPr>
              <a:t>以成都环球中心总部为核心，建立四川、江苏、甘肃、山东四大飞行基地</a:t>
            </a:r>
            <a:endParaRPr lang="zh-CN" altLang="en-US" sz="1800" b="1" dirty="0">
              <a:latin typeface="+mn-ea"/>
              <a:ea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sz="1800" b="1" dirty="0">
                <a:solidFill>
                  <a:sysClr val="window" lastClr="FFFFFF"/>
                </a:solidFill>
                <a:latin typeface="+mn-ea"/>
                <a:ea typeface="+mn-ea"/>
                <a:sym typeface="+mn-ea"/>
              </a:rPr>
              <a:t>正拓展建设浙江、河南、湖北、广东四大飞行基地</a:t>
            </a:r>
            <a:endParaRPr lang="zh-CN" altLang="en-US" sz="1800" b="1" dirty="0">
              <a:solidFill>
                <a:sysClr val="window" lastClr="FFFFFF"/>
              </a:solidFill>
              <a:latin typeface="+mn-ea"/>
              <a:ea typeface="+mn-ea"/>
              <a:sym typeface="+mn-ea"/>
            </a:endParaRPr>
          </a:p>
          <a:p>
            <a:pPr>
              <a:lnSpc>
                <a:spcPct val="170000"/>
              </a:lnSpc>
            </a:pPr>
            <a:endParaRPr lang="zh-CN" altLang="en-US" sz="1800" b="1" dirty="0">
              <a:solidFill>
                <a:sysClr val="window" lastClr="FFFFFF"/>
              </a:solidFill>
              <a:latin typeface="+mn-ea"/>
              <a:ea typeface="+mn-ea"/>
              <a:sym typeface="+mn-ea"/>
            </a:endParaRPr>
          </a:p>
        </p:txBody>
      </p:sp>
      <p:grpSp>
        <p:nvGrpSpPr>
          <p:cNvPr id="103" name="组合 102"/>
          <p:cNvGrpSpPr/>
          <p:nvPr>
            <p:custDataLst>
              <p:tags r:id="rId1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104" name="矩形 103"/>
            <p:cNvSpPr/>
            <p:nvPr>
              <p:custDataLst>
                <p:tags r:id="rId1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104"/>
            <p:cNvSpPr/>
            <p:nvPr>
              <p:custDataLst>
                <p:tags r:id="rId1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矩形 105"/>
            <p:cNvSpPr/>
            <p:nvPr>
              <p:custDataLst>
                <p:tags r:id="rId1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7" name="文本框 106"/>
          <p:cNvSpPr txBox="1"/>
          <p:nvPr>
            <p:custDataLst>
              <p:tags r:id="rId1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一中心，四基地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sp>
        <p:nvSpPr>
          <p:cNvPr id="26" name="MH_SubTitle_1"/>
          <p:cNvSpPr/>
          <p:nvPr/>
        </p:nvSpPr>
        <p:spPr>
          <a:xfrm>
            <a:off x="1630045" y="3560445"/>
            <a:ext cx="946150" cy="372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江苏无锡</a:t>
            </a:r>
            <a:endParaRPr lang="zh-CN"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MH_SubTitle_1"/>
          <p:cNvSpPr/>
          <p:nvPr/>
        </p:nvSpPr>
        <p:spPr>
          <a:xfrm>
            <a:off x="5622925" y="3560445"/>
            <a:ext cx="946150" cy="372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甘肃张掖</a:t>
            </a:r>
            <a:endParaRPr lang="zh-CN"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MH_SubTitle_1"/>
          <p:cNvSpPr/>
          <p:nvPr/>
        </p:nvSpPr>
        <p:spPr>
          <a:xfrm>
            <a:off x="9593580" y="3560445"/>
            <a:ext cx="946150" cy="372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山东青岛</a:t>
            </a:r>
            <a:endParaRPr lang="zh-CN"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MH_SubTitle_1"/>
          <p:cNvSpPr/>
          <p:nvPr/>
        </p:nvSpPr>
        <p:spPr>
          <a:xfrm>
            <a:off x="2630170" y="6317615"/>
            <a:ext cx="946150" cy="372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四川北川</a:t>
            </a:r>
            <a:endParaRPr lang="en-US" altLang="zh-CN"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四川飞行职业技术学院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16" name="图片占位符 3" descr="C:\Users\lenovo\Desktop\段总发\凤堡\7 (8).jpg7 (8)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84445" y="1059815"/>
            <a:ext cx="7069455" cy="577151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pic>
        <p:nvPicPr>
          <p:cNvPr id="3" name="图片 2" descr="H:\泛美通航图片\微信图片_20181213110932.png微信图片_201812131109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20200" y="2976880"/>
            <a:ext cx="2993390" cy="3858260"/>
          </a:xfrm>
          <a:prstGeom prst="rect">
            <a:avLst/>
          </a:prstGeom>
        </p:spPr>
      </p:pic>
      <p:pic>
        <p:nvPicPr>
          <p:cNvPr id="2" name="图片占位符 3" descr="C:\Users\lenovo\Desktop\段总发\修建图\501684859158078888.jpg50168485915807888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40655" y="1273810"/>
            <a:ext cx="2182495" cy="1637030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345440" y="2599690"/>
            <a:ext cx="4512310" cy="19735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●2018年1月，泛美集团旗下</a:t>
            </a:r>
            <a:r>
              <a:rPr lang="en-US" altLang="zh-CN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“</a:t>
            </a:r>
            <a:r>
              <a:rPr lang="zh-CN" altLang="en-US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四川飞行职业技术学院</a:t>
            </a:r>
            <a:r>
              <a:rPr lang="en-US" altLang="zh-CN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”</a:t>
            </a:r>
            <a:r>
              <a:rPr lang="zh-CN" altLang="en-US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被纳入四川省“十三五”高校设置规划。目前一期工程即将完成，9月第一批师生将入驻校区。</a:t>
            </a:r>
            <a:endParaRPr lang="zh-CN" altLang="en-US" b="1">
              <a:solidFill>
                <a:schemeClr val="tx2">
                  <a:lumMod val="75000"/>
                  <a:lumOff val="25000"/>
                </a:schemeClr>
              </a:solidFill>
              <a:sym typeface="+mn-ea"/>
            </a:endParaRPr>
          </a:p>
        </p:txBody>
      </p:sp>
      <p:pic>
        <p:nvPicPr>
          <p:cNvPr id="5" name="图片 4" descr="四川飞行职业技术学院log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8840" y="1150620"/>
            <a:ext cx="3023870" cy="8909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498840" y="2056765"/>
            <a:ext cx="311023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bg1">
                    <a:lumMod val="9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◆打造全球最具特色的飞行学院</a:t>
            </a:r>
            <a:endParaRPr lang="zh-CN" altLang="en-US" sz="1600">
              <a:solidFill>
                <a:schemeClr val="bg1">
                  <a:lumMod val="9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bg1">
                    <a:lumMod val="9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◆抢占通航高地    培养通航人才</a:t>
            </a:r>
            <a:endParaRPr lang="zh-CN" altLang="en-US" sz="1600">
              <a:solidFill>
                <a:schemeClr val="bg1">
                  <a:lumMod val="9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携手美国派珀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6875" y="1256030"/>
            <a:ext cx="594677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●2018年2月，泛美集团与美国派珀飞机公司签订《全面合作》等三项协议，订购252架飞机，享有其在大中华区独家合作权。其中有最具跨海飞行优势的PA-34双发六座通勤飞机，以及M级六座初级商务飞机。</a:t>
            </a:r>
            <a:endParaRPr lang="zh-CN" altLang="en-US" sz="1400" b="1">
              <a:solidFill>
                <a:schemeClr val="tx2">
                  <a:lumMod val="75000"/>
                  <a:lumOff val="25000"/>
                </a:schemeClr>
              </a:solidFill>
              <a:sym typeface="+mn-ea"/>
            </a:endParaRPr>
          </a:p>
        </p:txBody>
      </p:sp>
      <p:pic>
        <p:nvPicPr>
          <p:cNvPr id="15" name="图片占位符 3" descr="C:\Users\lenovo\Desktop\通航大会资料-泛美科技 (1)\通航大会资料-泛美科技\PIPER\PIPER 飞机照片\PA28\18_Arch TX_A2A_Clouds_Sunrise_01.JPG18_Arch TX_A2A_Clouds_Sunrise_0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00850" y="1894840"/>
            <a:ext cx="2205355" cy="137731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pic>
        <p:nvPicPr>
          <p:cNvPr id="17" name="图片占位符 3" descr="C:\Users\lenovo\Desktop\通航大会资料-泛美科技 (1)\通航大会资料-泛美科技\PIPER\PIPER 飞机照片\M350\M350_Lifestyle_17538_IIQ_p.jpgM350_Lifestyle_17538_IIQ_p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802120" y="4759960"/>
            <a:ext cx="2213610" cy="1383030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sp>
        <p:nvSpPr>
          <p:cNvPr id="18" name="MH_Text_1"/>
          <p:cNvSpPr/>
          <p:nvPr/>
        </p:nvSpPr>
        <p:spPr>
          <a:xfrm>
            <a:off x="8554085" y="3124200"/>
            <a:ext cx="1014730" cy="29781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/>
          <a:p>
            <a:pPr algn="just">
              <a:lnSpc>
                <a:spcPct val="130000"/>
              </a:lnSpc>
              <a:spcBef>
                <a:spcPts val="600"/>
              </a:spcBef>
            </a:pPr>
            <a:endParaRPr sz="16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19" name="图片占位符 3" descr="C:\Users\lenovo\Desktop\通航大会资料-泛美科技 (1)\通航大会资料-泛美科技\PIPER\PIPER 飞机照片\M600\PR_M600_Red_Exterior.jpgPR_M600_Red_Exterior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37980" y="4750435"/>
            <a:ext cx="2205355" cy="137731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pic>
        <p:nvPicPr>
          <p:cNvPr id="20" name="图片占位符 3" descr="C:\Users\lenovo\Desktop\通航大会资料-泛美科技 (1)\通航大会资料-泛美科技\PIPER\PIPER 飞机照片\PA44\E31G0241_SeminoleOverVeroHR.jpgE31G0241_SeminoleOverVeroHR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30360" y="1889760"/>
            <a:ext cx="2212975" cy="138239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pic>
        <p:nvPicPr>
          <p:cNvPr id="21" name="图片占位符 3" descr="C:\Users\lenovo\Desktop\通航大会资料-泛美科技 (1)\通航大会资料-泛美科技\PIPER\PIPER 飞机照片\PA34\Piper_Aircraft_Seneca_A2A_Woods.jpgPiper_Aircraft_Seneca_A2A_Woods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13700" y="3327400"/>
            <a:ext cx="2212975" cy="138239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sp>
        <p:nvSpPr>
          <p:cNvPr id="31" name="MH_SubTitle_1"/>
          <p:cNvSpPr/>
          <p:nvPr/>
        </p:nvSpPr>
        <p:spPr>
          <a:xfrm>
            <a:off x="7574280" y="3064510"/>
            <a:ext cx="669925" cy="2628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PA-28</a:t>
            </a:r>
            <a:endParaRPr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790" y="2316480"/>
            <a:ext cx="5328285" cy="4216400"/>
          </a:xfrm>
          <a:prstGeom prst="rect">
            <a:avLst/>
          </a:prstGeom>
        </p:spPr>
      </p:pic>
      <p:sp>
        <p:nvSpPr>
          <p:cNvPr id="33" name="MH_SubTitle_1"/>
          <p:cNvSpPr/>
          <p:nvPr/>
        </p:nvSpPr>
        <p:spPr>
          <a:xfrm>
            <a:off x="10005695" y="3064510"/>
            <a:ext cx="669925" cy="2628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PA-</a:t>
            </a:r>
            <a:r>
              <a:rPr lang="en-US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4</a:t>
            </a:r>
            <a:r>
              <a:rPr lang="en-US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4</a:t>
            </a:r>
            <a:endParaRPr lang="en-US"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MH_SubTitle_1"/>
          <p:cNvSpPr/>
          <p:nvPr/>
        </p:nvSpPr>
        <p:spPr>
          <a:xfrm>
            <a:off x="8785225" y="4497070"/>
            <a:ext cx="669925" cy="2628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PA-</a:t>
            </a:r>
            <a:r>
              <a:rPr lang="en-US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3</a:t>
            </a:r>
            <a:r>
              <a:rPr lang="en-US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4</a:t>
            </a:r>
            <a:endParaRPr lang="en-US"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MH_SubTitle_1"/>
          <p:cNvSpPr/>
          <p:nvPr/>
        </p:nvSpPr>
        <p:spPr>
          <a:xfrm>
            <a:off x="7472045" y="5991225"/>
            <a:ext cx="942340" cy="2628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PA-</a:t>
            </a:r>
            <a:r>
              <a:rPr lang="en-US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M350</a:t>
            </a:r>
            <a:endParaRPr lang="en-US"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MH_SubTitle_1"/>
          <p:cNvSpPr/>
          <p:nvPr/>
        </p:nvSpPr>
        <p:spPr>
          <a:xfrm>
            <a:off x="9865360" y="5991225"/>
            <a:ext cx="942340" cy="2628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PA-</a:t>
            </a:r>
            <a:r>
              <a:rPr lang="en-US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M600</a:t>
            </a:r>
            <a:endParaRPr lang="en-US"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四川泛美航空科技有限公司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22" name="图片占位符 3" descr="H:\通航ppt图片\复合材料水陆两栖LSA.png复合材料水陆两栖LSA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38975" y="1814195"/>
            <a:ext cx="2205355" cy="137731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pic>
        <p:nvPicPr>
          <p:cNvPr id="2" name="图片占位符 3" descr="H:\通航ppt图片\下单翼全金属LSA.png下单翼全金属LSA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040245" y="4679315"/>
            <a:ext cx="2213610" cy="1383030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sp>
        <p:nvSpPr>
          <p:cNvPr id="3" name="MH_Text_1"/>
          <p:cNvSpPr/>
          <p:nvPr/>
        </p:nvSpPr>
        <p:spPr>
          <a:xfrm>
            <a:off x="8792210" y="3043555"/>
            <a:ext cx="1014730" cy="29781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/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endParaRPr sz="16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24" name="图片占位符 3" descr="H:\通航ppt图片\上单翼复合材料23部飞机.png上单翼复合材料23部飞机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76105" y="4669790"/>
            <a:ext cx="2205355" cy="137731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pic>
        <p:nvPicPr>
          <p:cNvPr id="28" name="图片占位符 3" descr="H:\通航ppt图片\上单翼全金属LSA.png上单翼全金属LSA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468485" y="1809115"/>
            <a:ext cx="2212975" cy="138239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pic>
        <p:nvPicPr>
          <p:cNvPr id="30" name="图片占位符 3" descr="H:\通航ppt图片\自旋翼机.png自旋翼机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51825" y="3246755"/>
            <a:ext cx="2212975" cy="1382395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sp>
        <p:nvSpPr>
          <p:cNvPr id="34" name="文本框 33"/>
          <p:cNvSpPr txBox="1"/>
          <p:nvPr/>
        </p:nvSpPr>
        <p:spPr>
          <a:xfrm>
            <a:off x="290830" y="1383030"/>
            <a:ext cx="61950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sym typeface="+mn-ea"/>
              </a:rPr>
              <a:t>致力于制造、销售、租赁、研发、维护的链条式发展</a:t>
            </a:r>
            <a:endParaRPr lang="zh-CN" altLang="en-US" b="1">
              <a:solidFill>
                <a:schemeClr val="tx2">
                  <a:lumMod val="50000"/>
                  <a:lumOff val="50000"/>
                </a:schemeClr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6385" y="2072640"/>
            <a:ext cx="6115050" cy="259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70000"/>
              </a:lnSpc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●自签约以来，PA</a:t>
            </a:r>
            <a:r>
              <a:rPr lang="en-US" altLang="zh-CN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28国内交付量已近</a:t>
            </a: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20</a:t>
            </a: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架</a:t>
            </a:r>
            <a:endParaRPr lang="zh-CN" altLang="en-US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lvl="1">
              <a:lnSpc>
                <a:spcPct val="170000"/>
              </a:lnSpc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●已有近</a:t>
            </a:r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20</a:t>
            </a: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名141航校教员完成PA-28飞机机型改装，首期PA-28机型培训也如期顺利</a:t>
            </a:r>
            <a:r>
              <a:rPr lang="zh-CN" altLang="en-US" sz="1600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进行</a:t>
            </a:r>
            <a:endParaRPr lang="zh-CN" altLang="en-US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lvl="1">
              <a:lnSpc>
                <a:spcPct val="170000"/>
              </a:lnSpc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●已</a:t>
            </a:r>
            <a:r>
              <a:rPr lang="zh-CN" altLang="en-US" sz="1600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有</a:t>
            </a:r>
            <a:r>
              <a:rPr lang="en-US" altLang="zh-CN" sz="16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</a:t>
            </a:r>
            <a:r>
              <a:rPr lang="zh-CN" altLang="en-US" sz="16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家</a:t>
            </a: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CCAR-141</a:t>
            </a:r>
            <a:r>
              <a:rPr lang="zh-CN" altLang="en-US" sz="1600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航校和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6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家</a:t>
            </a: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CCAR</a:t>
            </a:r>
            <a:r>
              <a:rPr lang="zh-CN" altLang="en-US" sz="1600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-</a:t>
            </a:r>
            <a:r>
              <a:rPr lang="en-US" altLang="zh-CN" sz="1600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61</a:t>
            </a:r>
            <a:r>
              <a:rPr lang="zh-CN" altLang="en-US" sz="1600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通航公司选择</a:t>
            </a: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PA-28、PA-44作为训练机</a:t>
            </a:r>
            <a:endParaRPr lang="zh-CN" altLang="en-US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lvl="1">
              <a:lnSpc>
                <a:spcPct val="170000"/>
              </a:lnSpc>
            </a:pPr>
            <a:r>
              <a:rPr lang="zh-CN" altLang="en-US" sz="1600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●目前，派</a:t>
            </a: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珀各机型正在推进PC取证(飞机生产许可证)</a:t>
            </a:r>
            <a:endParaRPr lang="zh-CN" altLang="en-US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" name="MH_SubTitle_1"/>
          <p:cNvSpPr/>
          <p:nvPr/>
        </p:nvSpPr>
        <p:spPr>
          <a:xfrm>
            <a:off x="9836150" y="2892425"/>
            <a:ext cx="1470025" cy="372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上单翼全金属LSA</a:t>
            </a:r>
            <a:endParaRPr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MH_SubTitle_1"/>
          <p:cNvSpPr/>
          <p:nvPr/>
        </p:nvSpPr>
        <p:spPr>
          <a:xfrm>
            <a:off x="7406640" y="5800725"/>
            <a:ext cx="1470025" cy="372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下</a:t>
            </a:r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单翼全金属LSA</a:t>
            </a:r>
            <a:endParaRPr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MH_SubTitle_1"/>
          <p:cNvSpPr/>
          <p:nvPr/>
        </p:nvSpPr>
        <p:spPr>
          <a:xfrm>
            <a:off x="9574530" y="5800725"/>
            <a:ext cx="2000885" cy="372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上单翼复合材料23部飞机</a:t>
            </a:r>
            <a:endParaRPr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MH_SubTitle_1"/>
          <p:cNvSpPr/>
          <p:nvPr/>
        </p:nvSpPr>
        <p:spPr>
          <a:xfrm>
            <a:off x="8792210" y="4405630"/>
            <a:ext cx="1040130" cy="372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自旋翼机</a:t>
            </a:r>
            <a:endParaRPr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五边形 16"/>
          <p:cNvSpPr/>
          <p:nvPr/>
        </p:nvSpPr>
        <p:spPr>
          <a:xfrm>
            <a:off x="341630" y="5124648"/>
            <a:ext cx="6557010" cy="69557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6" name="文本框 15"/>
          <p:cNvSpPr txBox="1"/>
          <p:nvPr/>
        </p:nvSpPr>
        <p:spPr>
          <a:xfrm>
            <a:off x="341630" y="5124648"/>
            <a:ext cx="627443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致力于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开展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更广泛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的飞机制造合作：</a:t>
            </a:r>
            <a:r>
              <a:rPr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已选定5款新机型，</a:t>
            </a:r>
            <a:r>
              <a:rPr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将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向</a:t>
            </a:r>
            <a:r>
              <a:rPr lang="en-US" altLang="zh-CN" sz="14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CAAC</a:t>
            </a:r>
            <a:r>
              <a:rPr sz="14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并取得</a:t>
            </a:r>
            <a:r>
              <a:rPr sz="14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飞机型号合格证</a:t>
            </a:r>
            <a:r>
              <a:rPr sz="14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（TC）和飞机生产许可证（PC</a:t>
            </a:r>
            <a:r>
              <a:rPr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，拥有独立知识产权</a:t>
            </a:r>
            <a:r>
              <a:rPr lang="zh-CN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MH_SubTitle_1"/>
          <p:cNvSpPr/>
          <p:nvPr/>
        </p:nvSpPr>
        <p:spPr>
          <a:xfrm>
            <a:off x="7282815" y="2892425"/>
            <a:ext cx="1718310" cy="372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sz="1200" b="1" i="1" dirty="0">
                <a:solidFill>
                  <a:srgbClr val="FFFFFF"/>
                </a:solidFill>
                <a:latin typeface="+mn-ea"/>
                <a:cs typeface="+mn-ea"/>
                <a:sym typeface="Arial" panose="020B0604020202020204" pitchFamily="34" charset="0"/>
              </a:rPr>
              <a:t>复合材料水陆两栖LSA</a:t>
            </a:r>
            <a:endParaRPr sz="1200" b="1" i="1" dirty="0">
              <a:solidFill>
                <a:srgbClr val="FFFFFF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\泛美通航图片\派珀\10.M350_Lifestyle_nikon_0664.NEF_.p-1024x683.jpg10.M350_Lifestyle_nikon_0664.NEF_.p-1024x68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-1021" r="-161"/>
          <a:stretch>
            <a:fillRect/>
          </a:stretch>
        </p:blipFill>
        <p:spPr>
          <a:xfrm>
            <a:off x="2513330" y="1199515"/>
            <a:ext cx="3287395" cy="2154555"/>
          </a:xfrm>
          <a:prstGeom prst="rect">
            <a:avLst/>
          </a:prstGeom>
        </p:spPr>
      </p:pic>
      <p:pic>
        <p:nvPicPr>
          <p:cNvPr id="13" name="图片 12" descr="C:\Users\lenovo\Desktop\通航ppt图片\Img330761424.jpgImg33076142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3690620" y="4094480"/>
            <a:ext cx="3234055" cy="2158365"/>
          </a:xfrm>
          <a:prstGeom prst="rect">
            <a:avLst/>
          </a:prstGeom>
        </p:spPr>
      </p:pic>
      <p:pic>
        <p:nvPicPr>
          <p:cNvPr id="15" name="图片 14" descr="C:\Users\lenovo\Desktop\通航ppt图片\20170126230248559.jpg2017012623024855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219710" y="4094480"/>
            <a:ext cx="3461385" cy="2158365"/>
          </a:xfrm>
          <a:prstGeom prst="rect">
            <a:avLst/>
          </a:prstGeom>
        </p:spPr>
      </p:pic>
      <p:pic>
        <p:nvPicPr>
          <p:cNvPr id="17" name="图片 16" descr="C:\Users\lenovo\Desktop\通航ppt图片\图片9.png图片9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5607685" y="1199515"/>
            <a:ext cx="4475480" cy="21545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25690" y="3463925"/>
            <a:ext cx="4286250" cy="19735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b="1">
                <a:solidFill>
                  <a:schemeClr val="accent3">
                    <a:lumMod val="75000"/>
                  </a:schemeClr>
                </a:solidFill>
                <a:sym typeface="+mn-ea"/>
              </a:rPr>
              <a:t>●筹建四川泛美商务航空有限公司</a:t>
            </a:r>
            <a:endParaRPr lang="zh-CN" altLang="en-US" b="1">
              <a:solidFill>
                <a:schemeClr val="accent3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b="1">
                <a:solidFill>
                  <a:schemeClr val="accent3">
                    <a:lumMod val="75000"/>
                  </a:schemeClr>
                </a:solidFill>
                <a:sym typeface="+mn-ea"/>
              </a:rPr>
              <a:t>●筹建四川泛美航空器维修有限公司</a:t>
            </a:r>
            <a:endParaRPr lang="zh-CN" altLang="en-US" b="1">
              <a:solidFill>
                <a:schemeClr val="accent3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b="1">
                <a:solidFill>
                  <a:schemeClr val="accent3">
                    <a:lumMod val="75000"/>
                  </a:schemeClr>
                </a:solidFill>
                <a:sym typeface="+mn-ea"/>
              </a:rPr>
              <a:t>●规划特技飞行学院（飞行表演队）</a:t>
            </a:r>
            <a:endParaRPr lang="zh-CN" altLang="en-US" b="1">
              <a:solidFill>
                <a:schemeClr val="accent3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b="1">
                <a:solidFill>
                  <a:schemeClr val="accent3">
                    <a:lumMod val="75000"/>
                  </a:schemeClr>
                </a:solidFill>
                <a:sym typeface="+mn-ea"/>
              </a:rPr>
              <a:t>●建设泛美高飞飞行员俱乐部</a:t>
            </a:r>
            <a:endParaRPr lang="zh-CN" altLang="en-US" b="1">
              <a:solidFill>
                <a:schemeClr val="accent3">
                  <a:lumMod val="75000"/>
                </a:schemeClr>
              </a:solidFill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10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16" name="矩形 15"/>
            <p:cNvSpPr/>
            <p:nvPr>
              <p:custDataLst>
                <p:tags r:id="rId11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>
              <p:custDataLst>
                <p:tags r:id="rId12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3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业务拓展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448550" y="5675630"/>
            <a:ext cx="4017645" cy="7004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泛美通航集团各分子公司将于近两年陆续取得135部、141部、145部资质。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45440" y="271839"/>
            <a:ext cx="552452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88340" y="235585"/>
            <a:ext cx="1609725" cy="549275"/>
          </a:xfrm>
          <a:prstGeom prst="rect">
            <a:avLst/>
          </a:prstGeom>
        </p:spPr>
        <p:txBody>
          <a:bodyPr wrap="none" bIns="4680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+mj-lt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兰亭粗黑简体" panose="02000000000000000000" charset="-122"/>
                <a:ea typeface="方正兰亭粗黑简体" panose="02000000000000000000" charset="-122"/>
                <a:cs typeface="+mj-cs"/>
                <a:sym typeface="+mn-ea"/>
              </a:rPr>
              <a:t>泛美集团全产业链发展的民航职教新模式</a:t>
            </a:r>
            <a:endParaRPr lang="zh-CN" altLang="en-US" sz="28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兰亭粗黑简体" panose="02000000000000000000" charset="-122"/>
              <a:ea typeface="方正兰亭粗黑简体" panose="02000000000000000000" charset="-122"/>
              <a:cs typeface="+mj-cs"/>
              <a:sym typeface="+mn-ea"/>
            </a:endParaRPr>
          </a:p>
        </p:txBody>
      </p:sp>
      <p:pic>
        <p:nvPicPr>
          <p:cNvPr id="16" name="图片占位符 3" descr="C:\Users\lenovo\Desktop\图片1.png图片1"/>
          <p:cNvPicPr>
            <a:picLocks noChangeAspect="1"/>
          </p:cNvPicPr>
          <p:nvPr/>
        </p:nvPicPr>
        <p:blipFill>
          <a:blip r:embed="rId7"/>
          <a:srcRect r="-270"/>
          <a:stretch>
            <a:fillRect/>
          </a:stretch>
        </p:blipFill>
        <p:spPr>
          <a:xfrm>
            <a:off x="5276850" y="1089660"/>
            <a:ext cx="6923405" cy="5641340"/>
          </a:xfrm>
          <a:custGeom>
            <a:avLst/>
            <a:gdLst>
              <a:gd name="connsiteX0" fmla="*/ 0 w 3000375"/>
              <a:gd name="connsiteY0" fmla="*/ 0 h 5335587"/>
              <a:gd name="connsiteX1" fmla="*/ 3000375 w 3000375"/>
              <a:gd name="connsiteY1" fmla="*/ 0 h 5335587"/>
              <a:gd name="connsiteX2" fmla="*/ 3000375 w 3000375"/>
              <a:gd name="connsiteY2" fmla="*/ 5335587 h 5335587"/>
              <a:gd name="connsiteX3" fmla="*/ 0 w 3000375"/>
              <a:gd name="connsiteY3" fmla="*/ 5335587 h 53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5335587">
                <a:moveTo>
                  <a:pt x="0" y="0"/>
                </a:moveTo>
                <a:lnTo>
                  <a:pt x="3000375" y="0"/>
                </a:lnTo>
                <a:lnTo>
                  <a:pt x="3000375" y="5335587"/>
                </a:lnTo>
                <a:lnTo>
                  <a:pt x="0" y="5335587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9020000" scaled="0"/>
          </a:gradFill>
          <a:ln w="25400">
            <a:gradFill>
              <a:gsLst>
                <a:gs pos="14000">
                  <a:srgbClr val="F2F2F2"/>
                </a:gs>
                <a:gs pos="0">
                  <a:srgbClr val="FFFFFF"/>
                </a:gs>
                <a:gs pos="100000">
                  <a:srgbClr val="BFBFBF"/>
                </a:gs>
              </a:gsLst>
              <a:lin ang="8100000" scaled="0"/>
            </a:gradFill>
          </a:ln>
          <a:effectLst>
            <a:outerShdw blurRad="673100" dist="266700" dir="8100000" sx="99000" sy="99000" algn="tr" rotWithShape="0">
              <a:prstClr val="black">
                <a:alpha val="41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841375" y="2506345"/>
            <a:ext cx="4514850" cy="200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30000"/>
              </a:lnSpc>
            </a:pP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●</a:t>
            </a:r>
            <a:r>
              <a:rPr b="1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“一体两翼”发展战略正加快推进</a:t>
            </a:r>
            <a:endParaRPr b="1" dirty="0">
              <a:solidFill>
                <a:schemeClr val="tx2">
                  <a:lumMod val="75000"/>
                  <a:lumOff val="25000"/>
                </a:schemeClr>
              </a:solidFill>
              <a:sym typeface="+mn-ea"/>
            </a:endParaRPr>
          </a:p>
          <a:p>
            <a:pPr>
              <a:lnSpc>
                <a:spcPct val="230000"/>
              </a:lnSpc>
            </a:pP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●</a:t>
            </a:r>
            <a:r>
              <a:rPr b="1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“教育+实业”的发展模式更具活力</a:t>
            </a:r>
            <a:endParaRPr b="1" dirty="0">
              <a:solidFill>
                <a:schemeClr val="tx2">
                  <a:lumMod val="75000"/>
                  <a:lumOff val="25000"/>
                </a:schemeClr>
              </a:solidFill>
              <a:sym typeface="+mn-ea"/>
            </a:endParaRPr>
          </a:p>
          <a:p>
            <a:pPr>
              <a:lnSpc>
                <a:spcPct val="230000"/>
              </a:lnSpc>
            </a:pP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●</a:t>
            </a:r>
            <a:r>
              <a:rPr b="1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“产学研创”融合</a:t>
            </a:r>
            <a:r>
              <a:rPr lang="zh-CN" b="1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rPr>
              <a:t>的新职教更具特色</a:t>
            </a:r>
            <a:endParaRPr lang="zh-CN" b="1" dirty="0">
              <a:solidFill>
                <a:schemeClr val="tx2">
                  <a:lumMod val="75000"/>
                  <a:lumOff val="25000"/>
                </a:schemeClr>
              </a:solidFill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TEMPLATE_THUMBS_INDEX" val="1、6、7、8"/>
  <p:tag name="KSO_WM_TEMPLATE_SUBCATEGORY" val="0"/>
  <p:tag name="KSO_WM_UNIT_SHOW_EDIT_AREA_INDICATION" val="0"/>
  <p:tag name="KSO_WM_TAG_VERSION" val="1.0"/>
  <p:tag name="KSO_WM_BEAUTIFY_FLAG" val="#wm#"/>
  <p:tag name="KSO_WM_TEMPLATE_CATEGORY" val="custom"/>
  <p:tag name="KSO_WM_TEMPLATE_INDEX" val="20200236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10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0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0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06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10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0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12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  <p:tag name="KSO_WM_SLIDE_MODEL_TYPE" val="timeline"/>
</p:tagLst>
</file>

<file path=ppt/tags/tag1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0"/>
  <p:tag name="KSO_WM_TEMPLATE_CATEGORY" val="custom"/>
  <p:tag name="KSO_WM_TEMPLATE_INDEX" val="20184652"/>
  <p:tag name="KSO_WM_UNIT_INDEX" val="0"/>
</p:tagLst>
</file>

<file path=ppt/tags/tag115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d"/>
  <p:tag name="KSO_WM_UNIT_INDEX" val="3"/>
  <p:tag name="KSO_WM_UNIT_ID" val="custom20184652_10*d*3"/>
  <p:tag name="KSO_WM_UNIT_LAYERLEVEL" val="1"/>
  <p:tag name="KSO_WM_UNIT_VALUE" val="716*1428"/>
  <p:tag name="KSO_WM_UNIT_HIGHLIGHT" val="0"/>
  <p:tag name="KSO_WM_UNIT_COMPATIBLE" val="0"/>
  <p:tag name="KSO_WM_UNIT_CLEAR" val="0"/>
  <p:tag name="KSO_WM_BEAUTIFY_FLAG" val="#wm#"/>
</p:tagLst>
</file>

<file path=ppt/tags/tag116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d"/>
  <p:tag name="KSO_WM_UNIT_INDEX" val="1"/>
  <p:tag name="KSO_WM_UNIT_ID" val="custom20184652_10*d*1"/>
  <p:tag name="KSO_WM_UNIT_LAYERLEVEL" val="1"/>
  <p:tag name="KSO_WM_UNIT_VALUE" val="716*703"/>
  <p:tag name="KSO_WM_UNIT_HIGHLIGHT" val="0"/>
  <p:tag name="KSO_WM_UNIT_COMPATIBLE" val="0"/>
  <p:tag name="KSO_WM_UNIT_CLEAR" val="0"/>
  <p:tag name="KSO_WM_BEAUTIFY_FLAG" val="#wm#"/>
</p:tagLst>
</file>

<file path=ppt/tags/tag117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d"/>
  <p:tag name="KSO_WM_UNIT_INDEX" val="2"/>
  <p:tag name="KSO_WM_UNIT_ID" val="custom20184652_10*d*2"/>
  <p:tag name="KSO_WM_UNIT_LAYERLEVEL" val="1"/>
  <p:tag name="KSO_WM_UNIT_VALUE" val="716*703"/>
  <p:tag name="KSO_WM_UNIT_HIGHLIGHT" val="0"/>
  <p:tag name="KSO_WM_UNIT_COMPATIBLE" val="0"/>
  <p:tag name="KSO_WM_UNIT_CLEAR" val="0"/>
  <p:tag name="KSO_WM_BEAUTIFY_FLAG" val="#wm#"/>
</p:tagLst>
</file>

<file path=ppt/tags/tag118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d"/>
  <p:tag name="KSO_WM_UNIT_INDEX" val="4"/>
  <p:tag name="KSO_WM_UNIT_ID" val="custom20184652_10*d*4"/>
  <p:tag name="KSO_WM_UNIT_LAYERLEVEL" val="1"/>
  <p:tag name="KSO_WM_UNIT_VALUE" val="628*1462"/>
  <p:tag name="KSO_WM_UNIT_HIGHLIGHT" val="0"/>
  <p:tag name="KSO_WM_UNIT_COMPATIBLE" val="0"/>
  <p:tag name="KSO_WM_UNIT_CLEAR" val="0"/>
  <p:tag name="KSO_WM_BEAUTIFY_FLAG" val="#wm#"/>
</p:tagLst>
</file>

<file path=ppt/tags/tag119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f"/>
  <p:tag name="KSO_WM_UNIT_INDEX" val="1_1"/>
  <p:tag name="KSO_WM_UNIT_ID" val="custom20184652_10*h_f*1_1"/>
  <p:tag name="KSO_WM_UNIT_LAYERLEVEL" val="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24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25.xml><?xml version="1.0" encoding="utf-8"?>
<p:tagLst xmlns:p="http://schemas.openxmlformats.org/presentationml/2006/main">
  <p:tag name="KSO_WM_TEMPLATE_CATEGORY" val="custom"/>
  <p:tag name="KSO_WM_TEMPLATE_INDEX" val="20200236"/>
  <p:tag name="KSO_WM_TAG_VERSION" val="1.0"/>
  <p:tag name="KSO_WM_SLIDE_ID" val="custom20184652_10"/>
  <p:tag name="KSO_WM_SLIDE_INDEX" val="10"/>
  <p:tag name="KSO_WM_SLIDE_ITEM_CNT" val="6"/>
  <p:tag name="KSO_WM_SLIDE_LAYOUT" val="a_f_d_h"/>
  <p:tag name="KSO_WM_SLIDE_LAYOUT_CNT" val="1_1_4_1"/>
  <p:tag name="KSO_WM_SLIDE_TYPE" val="text"/>
  <p:tag name="KSO_WM_BEAUTIFY_FLAG" val="#wm#"/>
  <p:tag name="KSO_WM_SLIDE_POSITION" val="53*34"/>
  <p:tag name="KSO_WM_SLIDE_SIZE" val="844*453"/>
  <p:tag name="KSO_WM_SLIDE_SUBTYPE" val="picTxt"/>
</p:tagLst>
</file>

<file path=ppt/tags/tag1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2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  <p:tag name="KSO_WM_SLIDE_MODEL_TYPE" val="timeline"/>
</p:tagLst>
</file>

<file path=ppt/tags/tag1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36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42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144.xml><?xml version="1.0" encoding="utf-8"?>
<p:tagLst xmlns:p="http://schemas.openxmlformats.org/presentationml/2006/main">
  <p:tag name="KSO_WM_TEMPLATE_CATEGORY" val="custom"/>
  <p:tag name="KSO_WM_TEMPLATE_INDEX" val="20184652"/>
  <p:tag name="KSO_WM_UNIT_TYPE" val="h_d"/>
  <p:tag name="KSO_WM_UNIT_INDEX" val="1_1"/>
  <p:tag name="KSO_WM_UNIT_ID" val="custom20184652_31*h_d*1_1"/>
  <p:tag name="KSO_WM_UNIT_LAYERLEVEL" val="1_1"/>
  <p:tag name="KSO_WM_UNIT_VALUE" val="656*731"/>
  <p:tag name="KSO_WM_UNIT_HIGHLIGHT" val="0"/>
  <p:tag name="KSO_WM_UNIT_COMPATIBLE" val="0"/>
  <p:tag name="KSO_WM_UNIT_CLEAR" val="0"/>
  <p:tag name="KSO_WM_BEAUTIFY_FLAG" val="#wm#"/>
  <p:tag name="KSO_WM_TAG_VERSION" val="1.0"/>
</p:tagLst>
</file>

<file path=ppt/tags/tag145.xml><?xml version="1.0" encoding="utf-8"?>
<p:tagLst xmlns:p="http://schemas.openxmlformats.org/presentationml/2006/main">
  <p:tag name="KSO_WM_TEMPLATE_CATEGORY" val="custom"/>
  <p:tag name="KSO_WM_TEMPLATE_INDEX" val="20184652"/>
  <p:tag name="KSO_WM_UNIT_TYPE" val="h_d"/>
  <p:tag name="KSO_WM_UNIT_INDEX" val="1_4"/>
  <p:tag name="KSO_WM_UNIT_ID" val="custom20184652_31*h_d*1_4"/>
  <p:tag name="KSO_WM_UNIT_LAYERLEVEL" val="1_1"/>
  <p:tag name="KSO_WM_UNIT_VALUE" val="732*731"/>
  <p:tag name="KSO_WM_UNIT_HIGHLIGHT" val="0"/>
  <p:tag name="KSO_WM_UNIT_COMPATIBLE" val="0"/>
  <p:tag name="KSO_WM_UNIT_CLEAR" val="0"/>
  <p:tag name="KSO_WM_BEAUTIFY_FLAG" val="#wm#"/>
  <p:tag name="KSO_WM_TAG_VERSION" val="1.0"/>
</p:tagLst>
</file>

<file path=ppt/tags/tag146.xml><?xml version="1.0" encoding="utf-8"?>
<p:tagLst xmlns:p="http://schemas.openxmlformats.org/presentationml/2006/main">
  <p:tag name="KSO_WM_TEMPLATE_CATEGORY" val="custom"/>
  <p:tag name="KSO_WM_TEMPLATE_INDEX" val="20184652"/>
  <p:tag name="KSO_WM_UNIT_TYPE" val="h_d"/>
  <p:tag name="KSO_WM_UNIT_INDEX" val="1_3"/>
  <p:tag name="KSO_WM_UNIT_ID" val="custom20184652_31*h_d*1_3"/>
  <p:tag name="KSO_WM_UNIT_LAYERLEVEL" val="1_1"/>
  <p:tag name="KSO_WM_UNIT_VALUE" val="732*731"/>
  <p:tag name="KSO_WM_UNIT_HIGHLIGHT" val="0"/>
  <p:tag name="KSO_WM_UNIT_COMPATIBLE" val="0"/>
  <p:tag name="KSO_WM_UNIT_CLEAR" val="0"/>
  <p:tag name="KSO_WM_BEAUTIFY_FLAG" val="#wm#"/>
  <p:tag name="KSO_WM_TAG_VERSION" val="1.0"/>
</p:tagLst>
</file>

<file path=ppt/tags/tag147.xml><?xml version="1.0" encoding="utf-8"?>
<p:tagLst xmlns:p="http://schemas.openxmlformats.org/presentationml/2006/main">
  <p:tag name="KSO_WM_TEMPLATE_CATEGORY" val="custom"/>
  <p:tag name="KSO_WM_TEMPLATE_INDEX" val="20184652"/>
  <p:tag name="KSO_WM_UNIT_TYPE" val="h_d"/>
  <p:tag name="KSO_WM_UNIT_INDEX" val="1_2"/>
  <p:tag name="KSO_WM_UNIT_ID" val="custom20184652_31*h_d*1_2"/>
  <p:tag name="KSO_WM_UNIT_LAYERLEVEL" val="1_1"/>
  <p:tag name="KSO_WM_UNIT_VALUE" val="656*1668"/>
  <p:tag name="KSO_WM_UNIT_HIGHLIGHT" val="0"/>
  <p:tag name="KSO_WM_UNIT_COMPATIBLE" val="0"/>
  <p:tag name="KSO_WM_UNIT_CLEAR" val="0"/>
  <p:tag name="KSO_WM_BEAUTIFY_FLAG" val="#wm#"/>
  <p:tag name="KSO_WM_TAG_VERSION" val="1.0"/>
</p:tagLst>
</file>

<file path=ppt/tags/tag14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52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  <p:tag name="KSO_WM_SLIDE_ITEM_CNT" val="4"/>
</p:tagLst>
</file>

<file path=ppt/tags/tag1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5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5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58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6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6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64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16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6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6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17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7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7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7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76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17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7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8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82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83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ENTRY"/>
  <p:tag name="ID" val="553512"/>
  <p:tag name="MH_ORDER" val="2"/>
  <p:tag name="KSO_WM_UNIT_TYPE" val="l_h_f"/>
  <p:tag name="KSO_WM_UNIT_INDEX" val="1_2_1"/>
  <p:tag name="KSO_WM_UNIT_LAYERLEVEL" val="1_1_1"/>
  <p:tag name="KSO_WM_UNIT_VALUE" val="10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ID" val="custom20184760_4*l_h_f*1_2_1"/>
  <p:tag name="KSO_WM_UNIT_PRESET_TEXT" val="BUSINESS PLAN"/>
  <p:tag name="KSO_WM_UNIT_TEXT_FILL_FORE_SCHEMECOLOR_INDEX" val="13"/>
  <p:tag name="KSO_WM_UNIT_TEXT_FILL_TYPE" val="1"/>
  <p:tag name="KSO_WM_UNIT_USESOURCEFORMAT_APPLY" val="1"/>
</p:tagLst>
</file>

<file path=ppt/tags/tag184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ENTRY"/>
  <p:tag name="ID" val="553512"/>
  <p:tag name="MH_ORDER" val="1"/>
  <p:tag name="KSO_WM_UNIT_TYPE" val="l_h_f"/>
  <p:tag name="KSO_WM_UNIT_INDEX" val="1_1_1"/>
  <p:tag name="KSO_WM_UNIT_LAYERLEVEL" val="1_1_1"/>
  <p:tag name="KSO_WM_UNIT_VALUE" val="10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ID" val="custom20184760_4*l_h_f*1_1_1"/>
  <p:tag name="KSO_WM_UNIT_PRESET_TEXT" val="BUSINESS PLAN"/>
  <p:tag name="KSO_WM_UNIT_TEXT_FILL_FORE_SCHEMECOLOR_INDEX" val="13"/>
  <p:tag name="KSO_WM_UNIT_TEXT_FILL_TYPE" val="1"/>
  <p:tag name="KSO_WM_UNIT_USESOURCEFORMAT_APPLY" val="1"/>
</p:tagLst>
</file>

<file path=ppt/tags/tag185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2"/>
  <p:tag name="KSO_WM_UNIT_TYPE" val="l_h_i"/>
  <p:tag name="KSO_WM_UNIT_INDEX" val="1_2_1"/>
  <p:tag name="KSO_WM_UNIT_LAYERLEVEL" val="1_1_1"/>
  <p:tag name="KSO_WM_BEAUTIFY_FLAG" val="#wm#"/>
  <p:tag name="KSO_WM_TAG_VERSION" val="1.0"/>
  <p:tag name="KSO_WM_DIAGRAM_GROUP_CODE" val="l1-1"/>
  <p:tag name="KSO_WM_UNIT_ID" val="custom20184760_4*l_h_i*1_2_1"/>
  <p:tag name="KSO_WM_UNIT_FILL_FORE_SCHEMECOLOR_INDEX" val="5"/>
  <p:tag name="KSO_WM_UNIT_FILL_TYPE" val="1"/>
  <p:tag name="KSO_WM_UNIT_LINE_FORE_SCHEMECOLOR_INDEX" val="7"/>
  <p:tag name="KSO_WM_UNIT_LINE_FILL_TYPE" val="2"/>
  <p:tag name="KSO_WM_UNIT_USESOURCEFORMAT_APPLY" val="1"/>
</p:tagLst>
</file>

<file path=ppt/tags/tag186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1_1"/>
  <p:tag name="KSO_WM_UNIT_LAYERLEVEL" val="1_1_1"/>
  <p:tag name="KSO_WM_BEAUTIFY_FLAG" val="#wm#"/>
  <p:tag name="KSO_WM_TAG_VERSION" val="1.0"/>
  <p:tag name="KSO_WM_DIAGRAM_GROUP_CODE" val="l1-1"/>
  <p:tag name="KSO_WM_UNIT_ID" val="custom20184760_4*l_h_i*1_1_1"/>
  <p:tag name="KSO_WM_UNIT_FILL_FORE_SCHEMECOLOR_INDEX" val="9"/>
  <p:tag name="KSO_WM_UNIT_FILL_TYPE" val="1"/>
  <p:tag name="KSO_WM_UNIT_LINE_FORE_SCHEMECOLOR_INDEX" val="7"/>
  <p:tag name="KSO_WM_UNIT_LINE_FILL_TYPE" val="2"/>
  <p:tag name="KSO_WM_UNIT_USESOURCEFORMAT_APPLY" val="1"/>
</p:tagLst>
</file>

<file path=ppt/tags/tag187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ENTRY"/>
  <p:tag name="ID" val="553512"/>
  <p:tag name="MH_ORDER" val="1"/>
  <p:tag name="KSO_WM_UNIT_TYPE" val="l_h_f"/>
  <p:tag name="KSO_WM_UNIT_INDEX" val="1_3_1"/>
  <p:tag name="KSO_WM_UNIT_LAYERLEVEL" val="1_1_1"/>
  <p:tag name="KSO_WM_UNIT_VALUE" val="10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ID" val="custom20184760_4*l_h_f*1_3_1"/>
  <p:tag name="KSO_WM_UNIT_PRESET_TEXT" val="BUSINESS PLAN"/>
  <p:tag name="KSO_WM_UNIT_TEXT_FILL_FORE_SCHEMECOLOR_INDEX" val="13"/>
  <p:tag name="KSO_WM_UNIT_TEXT_FILL_TYPE" val="1"/>
  <p:tag name="KSO_WM_UNIT_USESOURCEFORMAT_APPLY" val="1"/>
</p:tagLst>
</file>

<file path=ppt/tags/tag188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3_1"/>
  <p:tag name="KSO_WM_UNIT_LAYERLEVEL" val="1_1_1"/>
  <p:tag name="KSO_WM_BEAUTIFY_FLAG" val="#wm#"/>
  <p:tag name="KSO_WM_TAG_VERSION" val="1.0"/>
  <p:tag name="KSO_WM_DIAGRAM_GROUP_CODE" val="l1-1"/>
  <p:tag name="KSO_WM_UNIT_ID" val="custom20184760_4*l_h_i*1_3_1"/>
  <p:tag name="KSO_WM_UNIT_FILL_FORE_SCHEMECOLOR_INDEX" val="9"/>
  <p:tag name="KSO_WM_UNIT_FILL_TYPE" val="1"/>
  <p:tag name="KSO_WM_UNIT_LINE_FORE_SCHEMECOLOR_INDEX" val="7"/>
  <p:tag name="KSO_WM_UNIT_LINE_FILL_TYPE" val="2"/>
  <p:tag name="KSO_WM_UNIT_USESOURCEFORMAT_APPLY" val="1"/>
</p:tagLst>
</file>

<file path=ppt/tags/tag189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3_2"/>
  <p:tag name="KSO_WM_UNIT_LAYERLEVEL" val="1_1_1"/>
  <p:tag name="KSO_WM_BEAUTIFY_FLAG" val="#wm#"/>
  <p:tag name="KSO_WM_TAG_VERSION" val="1.0"/>
  <p:tag name="KSO_WM_DIAGRAM_GROUP_CODE" val="l1-1"/>
  <p:tag name="KSO_WM_UNIT_ID" val="custom20184760_4*l_h_i*1_3_2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1_2"/>
  <p:tag name="KSO_WM_UNIT_LAYERLEVEL" val="1_1_1"/>
  <p:tag name="KSO_WM_BEAUTIFY_FLAG" val="#wm#"/>
  <p:tag name="KSO_WM_TAG_VERSION" val="1.0"/>
  <p:tag name="KSO_WM_DIAGRAM_GROUP_CODE" val="l1-1"/>
  <p:tag name="KSO_WM_UNIT_ID" val="custom20184760_4*l_h_i*1_1_2"/>
  <p:tag name="KSO_WM_UNIT_USESOURCEFORMAT_APPLY" val="1"/>
</p:tagLst>
</file>

<file path=ppt/tags/tag191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2"/>
  <p:tag name="KSO_WM_UNIT_TYPE" val="l_h_i"/>
  <p:tag name="KSO_WM_UNIT_INDEX" val="1_2_2"/>
  <p:tag name="KSO_WM_UNIT_LAYERLEVEL" val="1_1_1"/>
  <p:tag name="KSO_WM_BEAUTIFY_FLAG" val="#wm#"/>
  <p:tag name="KSO_WM_TAG_VERSION" val="1.0"/>
  <p:tag name="KSO_WM_DIAGRAM_GROUP_CODE" val="l1-1"/>
  <p:tag name="KSO_WM_UNIT_ID" val="custom20184760_4*l_h_i*1_2_2"/>
  <p:tag name="KSO_WM_UNIT_USESOURCEFORMAT_APPLY" val="1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19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19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19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19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197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198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ENTRY"/>
  <p:tag name="ID" val="553512"/>
  <p:tag name="MH_ORDER" val="2"/>
  <p:tag name="KSO_WM_UNIT_TYPE" val="l_h_f"/>
  <p:tag name="KSO_WM_UNIT_INDEX" val="1_2_1"/>
  <p:tag name="KSO_WM_UNIT_LAYERLEVEL" val="1_1_1"/>
  <p:tag name="KSO_WM_UNIT_VALUE" val="10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ID" val="custom20184760_4*l_h_f*1_2_1"/>
  <p:tag name="KSO_WM_UNIT_PRESET_TEXT" val="BUSINESS PLAN"/>
  <p:tag name="KSO_WM_UNIT_TEXT_FILL_FORE_SCHEMECOLOR_INDEX" val="13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ENTRY"/>
  <p:tag name="ID" val="553512"/>
  <p:tag name="MH_ORDER" val="1"/>
  <p:tag name="KSO_WM_UNIT_TYPE" val="l_h_f"/>
  <p:tag name="KSO_WM_UNIT_INDEX" val="1_1_1"/>
  <p:tag name="KSO_WM_UNIT_LAYERLEVEL" val="1_1_1"/>
  <p:tag name="KSO_WM_UNIT_VALUE" val="10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ID" val="custom20184760_4*l_h_f*1_1_1"/>
  <p:tag name="KSO_WM_UNIT_PRESET_TEXT" val="BUSINESS PLAN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2"/>
  <p:tag name="KSO_WM_UNIT_TYPE" val="l_h_i"/>
  <p:tag name="KSO_WM_UNIT_INDEX" val="1_2_1"/>
  <p:tag name="KSO_WM_UNIT_LAYERLEVEL" val="1_1_1"/>
  <p:tag name="KSO_WM_BEAUTIFY_FLAG" val="#wm#"/>
  <p:tag name="KSO_WM_TAG_VERSION" val="1.0"/>
  <p:tag name="KSO_WM_DIAGRAM_GROUP_CODE" val="l1-1"/>
  <p:tag name="KSO_WM_UNIT_ID" val="custom20184760_4*l_h_i*1_2_1"/>
  <p:tag name="KSO_WM_UNIT_FILL_FORE_SCHEMECOLOR_INDEX" val="5"/>
  <p:tag name="KSO_WM_UNIT_FILL_TYPE" val="1"/>
  <p:tag name="KSO_WM_UNIT_LINE_FORE_SCHEMECOLOR_INDEX" val="7"/>
  <p:tag name="KSO_WM_UNIT_LINE_FILL_TYPE" val="2"/>
  <p:tag name="KSO_WM_UNIT_USESOURCEFORMAT_APPLY" val="1"/>
</p:tagLst>
</file>

<file path=ppt/tags/tag201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1_1"/>
  <p:tag name="KSO_WM_UNIT_LAYERLEVEL" val="1_1_1"/>
  <p:tag name="KSO_WM_BEAUTIFY_FLAG" val="#wm#"/>
  <p:tag name="KSO_WM_TAG_VERSION" val="1.0"/>
  <p:tag name="KSO_WM_DIAGRAM_GROUP_CODE" val="l1-1"/>
  <p:tag name="KSO_WM_UNIT_ID" val="custom20184760_4*l_h_i*1_1_1"/>
  <p:tag name="KSO_WM_UNIT_FILL_FORE_SCHEMECOLOR_INDEX" val="9"/>
  <p:tag name="KSO_WM_UNIT_FILL_TYPE" val="1"/>
  <p:tag name="KSO_WM_UNIT_LINE_FORE_SCHEMECOLOR_INDEX" val="7"/>
  <p:tag name="KSO_WM_UNIT_LINE_FILL_TYPE" val="2"/>
  <p:tag name="KSO_WM_UNIT_USESOURCEFORMAT_APPLY" val="1"/>
</p:tagLst>
</file>

<file path=ppt/tags/tag202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1_2"/>
  <p:tag name="KSO_WM_UNIT_LAYERLEVEL" val="1_1_1"/>
  <p:tag name="KSO_WM_BEAUTIFY_FLAG" val="#wm#"/>
  <p:tag name="KSO_WM_TAG_VERSION" val="1.0"/>
  <p:tag name="KSO_WM_DIAGRAM_GROUP_CODE" val="l1-1"/>
  <p:tag name="KSO_WM_UNIT_ID" val="custom20184760_4*l_h_i*1_1_2"/>
  <p:tag name="KSO_WM_UNIT_USESOURCEFORMAT_APPLY" val="1"/>
</p:tagLst>
</file>

<file path=ppt/tags/tag203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2"/>
  <p:tag name="KSO_WM_UNIT_TYPE" val="l_h_i"/>
  <p:tag name="KSO_WM_UNIT_INDEX" val="1_2_2"/>
  <p:tag name="KSO_WM_UNIT_LAYERLEVEL" val="1_1_1"/>
  <p:tag name="KSO_WM_BEAUTIFY_FLAG" val="#wm#"/>
  <p:tag name="KSO_WM_TAG_VERSION" val="1.0"/>
  <p:tag name="KSO_WM_DIAGRAM_GROUP_CODE" val="l1-1"/>
  <p:tag name="KSO_WM_UNIT_ID" val="custom20184760_4*l_h_i*1_2_2"/>
  <p:tag name="KSO_WM_UNIT_USESOURCEFORMAT_APPLY" val="1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20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20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20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20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209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ENTRY"/>
  <p:tag name="ID" val="553512"/>
  <p:tag name="MH_ORDER" val="2"/>
  <p:tag name="KSO_WM_UNIT_TYPE" val="l_h_f"/>
  <p:tag name="KSO_WM_UNIT_INDEX" val="1_2_1"/>
  <p:tag name="KSO_WM_UNIT_LAYERLEVEL" val="1_1_1"/>
  <p:tag name="KSO_WM_UNIT_VALUE" val="10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ID" val="custom20184760_4*l_h_f*1_2_1"/>
  <p:tag name="KSO_WM_UNIT_PRESET_TEXT" val="BUSINESS PLAN"/>
  <p:tag name="KSO_WM_UNIT_TEXT_FILL_FORE_SCHEMECOLOR_INDEX" val="13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ENTRY"/>
  <p:tag name="ID" val="553512"/>
  <p:tag name="MH_ORDER" val="1"/>
  <p:tag name="KSO_WM_UNIT_TYPE" val="l_h_f"/>
  <p:tag name="KSO_WM_UNIT_INDEX" val="1_1_1"/>
  <p:tag name="KSO_WM_UNIT_LAYERLEVEL" val="1_1_1"/>
  <p:tag name="KSO_WM_UNIT_VALUE" val="10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ID" val="custom20184760_4*l_h_f*1_1_1"/>
  <p:tag name="KSO_WM_UNIT_PRESET_TEXT" val="BUSINESS PLAN"/>
  <p:tag name="KSO_WM_UNIT_TEXT_FILL_FORE_SCHEMECOLOR_INDEX" val="13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2"/>
  <p:tag name="KSO_WM_UNIT_TYPE" val="l_h_i"/>
  <p:tag name="KSO_WM_UNIT_INDEX" val="1_2_1"/>
  <p:tag name="KSO_WM_UNIT_LAYERLEVEL" val="1_1_1"/>
  <p:tag name="KSO_WM_BEAUTIFY_FLAG" val="#wm#"/>
  <p:tag name="KSO_WM_TAG_VERSION" val="1.0"/>
  <p:tag name="KSO_WM_DIAGRAM_GROUP_CODE" val="l1-1"/>
  <p:tag name="KSO_WM_UNIT_ID" val="custom20184760_4*l_h_i*1_2_1"/>
  <p:tag name="KSO_WM_UNIT_FILL_FORE_SCHEMECOLOR_INDEX" val="5"/>
  <p:tag name="KSO_WM_UNIT_FILL_TYPE" val="1"/>
  <p:tag name="KSO_WM_UNIT_LINE_FORE_SCHEMECOLOR_INDEX" val="7"/>
  <p:tag name="KSO_WM_UNIT_LINE_FILL_TYPE" val="2"/>
  <p:tag name="KSO_WM_UNIT_USESOURCEFORMAT_APPLY" val="1"/>
</p:tagLst>
</file>

<file path=ppt/tags/tag213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1_1"/>
  <p:tag name="KSO_WM_UNIT_LAYERLEVEL" val="1_1_1"/>
  <p:tag name="KSO_WM_BEAUTIFY_FLAG" val="#wm#"/>
  <p:tag name="KSO_WM_TAG_VERSION" val="1.0"/>
  <p:tag name="KSO_WM_DIAGRAM_GROUP_CODE" val="l1-1"/>
  <p:tag name="KSO_WM_UNIT_ID" val="custom20184760_4*l_h_i*1_1_1"/>
  <p:tag name="KSO_WM_UNIT_FILL_FORE_SCHEMECOLOR_INDEX" val="9"/>
  <p:tag name="KSO_WM_UNIT_FILL_TYPE" val="1"/>
  <p:tag name="KSO_WM_UNIT_LINE_FORE_SCHEMECOLOR_INDEX" val="7"/>
  <p:tag name="KSO_WM_UNIT_LINE_FILL_TYPE" val="2"/>
  <p:tag name="KSO_WM_UNIT_USESOURCEFORMAT_APPLY" val="1"/>
</p:tagLst>
</file>

<file path=ppt/tags/tag214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ENTRY"/>
  <p:tag name="ID" val="553512"/>
  <p:tag name="MH_ORDER" val="1"/>
  <p:tag name="KSO_WM_UNIT_TYPE" val="l_h_f"/>
  <p:tag name="KSO_WM_UNIT_INDEX" val="1_3_1"/>
  <p:tag name="KSO_WM_UNIT_LAYERLEVEL" val="1_1_1"/>
  <p:tag name="KSO_WM_UNIT_VALUE" val="10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ID" val="custom20184760_4*l_h_f*1_3_1"/>
  <p:tag name="KSO_WM_UNIT_PRESET_TEXT" val="BUSINESS PLAN"/>
  <p:tag name="KSO_WM_UNIT_TEXT_FILL_FORE_SCHEMECOLOR_INDEX" val="13"/>
  <p:tag name="KSO_WM_UNIT_TEXT_FILL_TYPE" val="1"/>
  <p:tag name="KSO_WM_UNIT_USESOURCEFORMAT_APPLY" val="1"/>
</p:tagLst>
</file>

<file path=ppt/tags/tag215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3_1"/>
  <p:tag name="KSO_WM_UNIT_LAYERLEVEL" val="1_1_1"/>
  <p:tag name="KSO_WM_BEAUTIFY_FLAG" val="#wm#"/>
  <p:tag name="KSO_WM_TAG_VERSION" val="1.0"/>
  <p:tag name="KSO_WM_DIAGRAM_GROUP_CODE" val="l1-1"/>
  <p:tag name="KSO_WM_UNIT_ID" val="custom20184760_4*l_h_i*1_3_1"/>
  <p:tag name="KSO_WM_UNIT_FILL_FORE_SCHEMECOLOR_INDEX" val="9"/>
  <p:tag name="KSO_WM_UNIT_FILL_TYPE" val="1"/>
  <p:tag name="KSO_WM_UNIT_LINE_FORE_SCHEMECOLOR_INDEX" val="7"/>
  <p:tag name="KSO_WM_UNIT_LINE_FILL_TYPE" val="2"/>
  <p:tag name="KSO_WM_UNIT_USESOURCEFORMAT_APPLY" val="1"/>
</p:tagLst>
</file>

<file path=ppt/tags/tag216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3_2"/>
  <p:tag name="KSO_WM_UNIT_LAYERLEVEL" val="1_1_1"/>
  <p:tag name="KSO_WM_BEAUTIFY_FLAG" val="#wm#"/>
  <p:tag name="KSO_WM_TAG_VERSION" val="1.0"/>
  <p:tag name="KSO_WM_DIAGRAM_GROUP_CODE" val="l1-1"/>
  <p:tag name="KSO_WM_UNIT_ID" val="custom20184760_4*l_h_i*1_3_2"/>
  <p:tag name="KSO_WM_UNIT_USESOURCEFORMAT_APPLY" val="1"/>
</p:tagLst>
</file>

<file path=ppt/tags/tag217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1"/>
  <p:tag name="KSO_WM_UNIT_TYPE" val="l_h_i"/>
  <p:tag name="KSO_WM_UNIT_INDEX" val="1_1_2"/>
  <p:tag name="KSO_WM_UNIT_LAYERLEVEL" val="1_1_1"/>
  <p:tag name="KSO_WM_BEAUTIFY_FLAG" val="#wm#"/>
  <p:tag name="KSO_WM_TAG_VERSION" val="1.0"/>
  <p:tag name="KSO_WM_DIAGRAM_GROUP_CODE" val="l1-1"/>
  <p:tag name="KSO_WM_UNIT_ID" val="custom20184760_4*l_h_i*1_1_2"/>
  <p:tag name="KSO_WM_UNIT_USESOURCEFORMAT_APPLY" val="1"/>
</p:tagLst>
</file>

<file path=ppt/tags/tag218.xml><?xml version="1.0" encoding="utf-8"?>
<p:tagLst xmlns:p="http://schemas.openxmlformats.org/presentationml/2006/main">
  <p:tag name="KSO_WM_TEMPLATE_CATEGORY" val="custom"/>
  <p:tag name="KSO_WM_TEMPLATE_INDEX" val="20184760"/>
  <p:tag name="MH" val="20160830110146"/>
  <p:tag name="MH_LIBRARY" val="CONTENTS"/>
  <p:tag name="MH_TYPE" val="NUMBER"/>
  <p:tag name="ID" val="553512"/>
  <p:tag name="MH_ORDER" val="2"/>
  <p:tag name="KSO_WM_UNIT_TYPE" val="l_h_i"/>
  <p:tag name="KSO_WM_UNIT_INDEX" val="1_2_2"/>
  <p:tag name="KSO_WM_UNIT_LAYERLEVEL" val="1_1_1"/>
  <p:tag name="KSO_WM_BEAUTIFY_FLAG" val="#wm#"/>
  <p:tag name="KSO_WM_TAG_VERSION" val="1.0"/>
  <p:tag name="KSO_WM_DIAGRAM_GROUP_CODE" val="l1-1"/>
  <p:tag name="KSO_WM_UNIT_ID" val="custom20184760_4*l_h_i*1_2_2"/>
  <p:tag name="KSO_WM_UNIT_USESOURCEFORMAT_APPLY" val="1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6"/>
  <p:tag name="KSO_WM_TEMPLATE_CATEGORY" val="custom"/>
  <p:tag name="KSO_WM_TEMPLATE_INDEX" val="20184652"/>
  <p:tag name="KSO_WM_UNIT_INDEX" val="6"/>
</p:tagLst>
</file>

<file path=ppt/tags/tag2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0"/>
  <p:tag name="KSO_WM_TEMPLATE_CATEGORY" val="custom"/>
  <p:tag name="KSO_WM_TEMPLATE_INDEX" val="20184652"/>
  <p:tag name="KSO_WM_UNIT_INDEX" val="10"/>
</p:tagLst>
</file>

<file path=ppt/tags/tag2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1"/>
  <p:tag name="KSO_WM_TEMPLATE_CATEGORY" val="custom"/>
  <p:tag name="KSO_WM_TEMPLATE_INDEX" val="20184652"/>
  <p:tag name="KSO_WM_UNIT_INDEX" val="11"/>
</p:tagLst>
</file>

<file path=ppt/tags/tag2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52_10*i*12"/>
  <p:tag name="KSO_WM_TEMPLATE_CATEGORY" val="custom"/>
  <p:tag name="KSO_WM_TEMPLATE_INDEX" val="20184652"/>
  <p:tag name="KSO_WM_UNIT_INDEX" val="12"/>
</p:tagLst>
</file>

<file path=ppt/tags/tag224.xml><?xml version="1.0" encoding="utf-8"?>
<p:tagLst xmlns:p="http://schemas.openxmlformats.org/presentationml/2006/main">
  <p:tag name="KSO_WM_TEMPLATE_CATEGORY" val="custom"/>
  <p:tag name="KSO_WM_TEMPLATE_INDEX" val="20184652"/>
  <p:tag name="KSO_WM_TAG_VERSION" val="1.0"/>
  <p:tag name="KSO_WM_UNIT_TYPE" val="h_a"/>
  <p:tag name="KSO_WM_UNIT_INDEX" val="1_1"/>
  <p:tag name="KSO_WM_UNIT_ID" val="custom20184652_10*h_a*1_1"/>
  <p:tag name="KSO_WM_UNIT_LAYERLEVEL" val="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226.xml><?xml version="1.0" encoding="utf-8"?>
<p:tagLst xmlns:p="http://schemas.openxmlformats.org/presentationml/2006/main">
  <p:tag name="KSO_WM_UNIT_ISCONTENTSTITLE" val="0"/>
  <p:tag name="KSO_WM_UNIT_PRESET_TEXT" val="商业计划书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36_1*a*1"/>
  <p:tag name="KSO_WM_TEMPLATE_CATEGORY" val="custom"/>
  <p:tag name="KSO_WM_TEMPLATE_INDEX" val="20200236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0236"/>
</p:tagLst>
</file>

<file path=ppt/tags/tag23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36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36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1358</Words>
  <Application>WPS 演示</Application>
  <PresentationFormat>自定义</PresentationFormat>
  <Paragraphs>149</Paragraphs>
  <Slides>17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Arial</vt:lpstr>
      <vt:lpstr>微软雅黑 Light</vt:lpstr>
      <vt:lpstr>汉仪旗黑-85S</vt:lpstr>
      <vt:lpstr>方正粗黑宋简体</vt:lpstr>
      <vt:lpstr>黑体</vt:lpstr>
      <vt:lpstr>方正兰亭粗黑简体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 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泛美通航集团</dc:title>
  <dc:creator>lenovo</dc:creator>
  <cp:lastModifiedBy>涂涂涂涂涂wj</cp:lastModifiedBy>
  <cp:revision>144</cp:revision>
  <dcterms:created xsi:type="dcterms:W3CDTF">2019-05-09T08:06:00Z</dcterms:created>
  <dcterms:modified xsi:type="dcterms:W3CDTF">2019-05-22T12:47:47Z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